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4"/>
  </p:notesMasterIdLst>
  <p:sldIdLst>
    <p:sldId id="260" r:id="rId2"/>
    <p:sldId id="279" r:id="rId3"/>
    <p:sldId id="278" r:id="rId4"/>
    <p:sldId id="259" r:id="rId5"/>
    <p:sldId id="271" r:id="rId6"/>
    <p:sldId id="261" r:id="rId7"/>
    <p:sldId id="283" r:id="rId8"/>
    <p:sldId id="258" r:id="rId9"/>
    <p:sldId id="281" r:id="rId10"/>
    <p:sldId id="284" r:id="rId11"/>
    <p:sldId id="265" r:id="rId12"/>
    <p:sldId id="285" r:id="rId13"/>
    <p:sldId id="272" r:id="rId14"/>
    <p:sldId id="274" r:id="rId15"/>
    <p:sldId id="257" r:id="rId16"/>
    <p:sldId id="275" r:id="rId17"/>
    <p:sldId id="266" r:id="rId18"/>
    <p:sldId id="270" r:id="rId19"/>
    <p:sldId id="276" r:id="rId20"/>
    <p:sldId id="286" r:id="rId21"/>
    <p:sldId id="282" r:id="rId22"/>
    <p:sldId id="280" r:id="rId23"/>
  </p:sldIdLst>
  <p:sldSz cx="9144000" cy="6858000" type="screen4x3"/>
  <p:notesSz cx="6867525" cy="99933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93" autoAdjust="0"/>
  </p:normalViewPr>
  <p:slideViewPr>
    <p:cSldViewPr>
      <p:cViewPr>
        <p:scale>
          <a:sx n="100" d="100"/>
          <a:sy n="100" d="100"/>
        </p:scale>
        <p:origin x="-605" y="45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60693096-7998-431D-A2BC-A15D86BC5415}" type="datetimeFigureOut">
              <a:rPr lang="sv-SE" smtClean="0"/>
              <a:pPr/>
              <a:t>2014-01-07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6824"/>
            <a:ext cx="5494020" cy="4496991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38677BE6-951D-442A-B1E0-DABAFB84562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574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7BE6-951D-442A-B1E0-DABAFB845620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397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D5BAE-11F2-4016-87C4-1AFD48EFD040}" type="slidenum">
              <a:rPr lang="sv-SE" smtClean="0"/>
              <a:pPr/>
              <a:t>8</a:t>
            </a:fld>
            <a:endParaRPr lang="sv-S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D5BAE-11F2-4016-87C4-1AFD48EFD040}" type="slidenum">
              <a:rPr lang="sv-SE" smtClean="0"/>
              <a:pPr/>
              <a:t>15</a:t>
            </a:fld>
            <a:endParaRPr lang="sv-S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843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911C3B-D460-4F5C-A22F-EE5706D5E211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7BE6-951D-442A-B1E0-DABAFB845620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888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974720" cy="780696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sv-SE" dirty="0" smtClean="0"/>
              <a:t>Klicka här för att ändra format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dirty="0" smtClean="0"/>
              <a:t>Klicka här för att ändra format på bakgrundstexten</a:t>
            </a:r>
          </a:p>
          <a:p>
            <a:pPr lvl="1" eaLnBrk="1" latinLnBrk="0" hangingPunct="1"/>
            <a:r>
              <a:rPr lang="sv-SE" dirty="0" smtClean="0"/>
              <a:t>Nivå två</a:t>
            </a:r>
          </a:p>
          <a:p>
            <a:pPr lvl="2" eaLnBrk="1" latinLnBrk="0" hangingPunct="1"/>
            <a:r>
              <a:rPr lang="sv-SE" dirty="0" smtClean="0"/>
              <a:t>Nivå tre</a:t>
            </a:r>
          </a:p>
          <a:p>
            <a:pPr lvl="3" eaLnBrk="1" latinLnBrk="0" hangingPunct="1"/>
            <a:r>
              <a:rPr lang="sv-SE" dirty="0" smtClean="0"/>
              <a:t>Nivå fyra</a:t>
            </a:r>
          </a:p>
          <a:p>
            <a:pPr lvl="4" eaLnBrk="1" latinLnBrk="0" hangingPunct="1"/>
            <a:r>
              <a:rPr lang="sv-SE" dirty="0" smtClean="0"/>
              <a:t>Nivå fem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3807FB-F461-4E40-A4B0-93D8EF9FECF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3807FB-F461-4E40-A4B0-93D8EF9FECF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4408" y="-48319"/>
            <a:ext cx="899592" cy="61158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lanering%20av%20resurser%20och%20projektl&#228;ngd.xlsx" TargetMode="Externa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Exempel%20PF%202012.xls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11" Type="http://schemas.openxmlformats.org/officeDocument/2006/relationships/image" Target="../media/image11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Avfallsutredningen%20GS%2015%20maj%20PF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Exempel%20PF%202012.xls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hyperlink" Target="mailto:georg.silber@ln4solutions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15" Type="http://schemas.openxmlformats.org/officeDocument/2006/relationships/image" Target="../media/image17.png"/><Relationship Id="rId10" Type="http://schemas.openxmlformats.org/officeDocument/2006/relationships/image" Target="../media/image12.wmf"/><Relationship Id="rId19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Lyckas med Agila projekt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>
            <a:noAutofit/>
          </a:bodyPr>
          <a:lstStyle/>
          <a:p>
            <a:pPr algn="ctr"/>
            <a:r>
              <a:rPr lang="sv-SE" sz="2000" dirty="0" smtClean="0"/>
              <a:t>Nå framgång med transparent redovisning!</a:t>
            </a:r>
          </a:p>
          <a:p>
            <a:pPr algn="ctr"/>
            <a:endParaRPr lang="sv-SE" sz="2000" dirty="0" smtClean="0"/>
          </a:p>
          <a:p>
            <a:pPr algn="ctr"/>
            <a:r>
              <a:rPr lang="sv-SE" sz="2000" dirty="0" smtClean="0"/>
              <a:t>Enklare planering</a:t>
            </a:r>
          </a:p>
          <a:p>
            <a:pPr algn="ctr"/>
            <a:r>
              <a:rPr lang="sv-SE" sz="2000" dirty="0" smtClean="0"/>
              <a:t>Enklare  uppföljning</a:t>
            </a:r>
          </a:p>
          <a:p>
            <a:pPr algn="ctr"/>
            <a:r>
              <a:rPr lang="sv-SE" sz="2000" dirty="0" smtClean="0"/>
              <a:t>Enklare redovisning</a:t>
            </a:r>
            <a:endParaRPr lang="sv-SE" sz="2000" dirty="0"/>
          </a:p>
        </p:txBody>
      </p:sp>
      <p:sp>
        <p:nvSpPr>
          <p:cNvPr id="5" name="Underrubrik 2"/>
          <p:cNvSpPr txBox="1">
            <a:spLocks/>
          </p:cNvSpPr>
          <p:nvPr/>
        </p:nvSpPr>
        <p:spPr>
          <a:xfrm>
            <a:off x="-396552" y="6525344"/>
            <a:ext cx="4212976" cy="54006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dirty="0" smtClean="0"/>
              <a:t>Georg.Silber@Ln4Solutions.com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6505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Projektledarens måsten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5616" y="2060848"/>
            <a:ext cx="6851104" cy="3528392"/>
          </a:xfrm>
        </p:spPr>
        <p:txBody>
          <a:bodyPr/>
          <a:lstStyle/>
          <a:p>
            <a:r>
              <a:rPr lang="sv-SE" dirty="0" smtClean="0"/>
              <a:t>Prata med din granne om vilka de fem viktigaste momenten för en projektledare är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5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pPr algn="ctr"/>
            <a:r>
              <a:rPr lang="sv-SE" dirty="0" smtClean="0"/>
              <a:t>Projektledarens 5+2 måsten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340768"/>
            <a:ext cx="7787208" cy="4896544"/>
          </a:xfrm>
        </p:spPr>
        <p:txBody>
          <a:bodyPr>
            <a:normAutofit lnSpcReduction="10000"/>
          </a:bodyPr>
          <a:lstStyle/>
          <a:p>
            <a:pPr marL="625475" indent="-625475">
              <a:buFont typeface="+mj-lt"/>
              <a:buAutoNum type="arabicPeriod"/>
            </a:pPr>
            <a:r>
              <a:rPr lang="sv-SE" sz="2800" dirty="0" err="1" smtClean="0"/>
              <a:t>Baseline</a:t>
            </a:r>
            <a:endParaRPr lang="sv-SE" sz="2800" dirty="0" smtClean="0"/>
          </a:p>
          <a:p>
            <a:pPr marL="625475" lvl="1" indent="-271463">
              <a:buFont typeface="Wingdings" pitchFamily="2" charset="2"/>
              <a:buChar char="v"/>
            </a:pPr>
            <a:r>
              <a:rPr lang="sv-SE" sz="2000" dirty="0" smtClean="0"/>
              <a:t>Budget, Önskat slut, Beställare, Ägare, Basplan </a:t>
            </a:r>
          </a:p>
          <a:p>
            <a:pPr marL="639763" indent="-639763">
              <a:buFont typeface="+mj-lt"/>
              <a:buAutoNum type="arabicPeriod"/>
            </a:pPr>
            <a:r>
              <a:rPr lang="sv-SE" sz="2800" dirty="0" smtClean="0"/>
              <a:t>Resursplanering, agil</a:t>
            </a:r>
          </a:p>
          <a:p>
            <a:pPr marL="639763" lvl="1" indent="-285750">
              <a:buFont typeface="Wingdings" pitchFamily="2" charset="2"/>
              <a:buChar char="v"/>
            </a:pPr>
            <a:r>
              <a:rPr lang="sv-SE" sz="2000" dirty="0" smtClean="0"/>
              <a:t>Vem jobbar när eller vilka kompetenser behövs – hela vägen till avslut måste inte vara färdigplanerad på individnivå.</a:t>
            </a:r>
          </a:p>
          <a:p>
            <a:pPr marL="639763" indent="-639763">
              <a:buFont typeface="+mj-lt"/>
              <a:buAutoNum type="arabicPeriod"/>
            </a:pPr>
            <a:r>
              <a:rPr lang="sv-SE" sz="2800" dirty="0" smtClean="0"/>
              <a:t>Uppföljning mot plan, EV</a:t>
            </a:r>
          </a:p>
          <a:p>
            <a:pPr marL="639763" lvl="1" indent="-285750">
              <a:buFont typeface="Wingdings" pitchFamily="2" charset="2"/>
              <a:buChar char="v"/>
            </a:pPr>
            <a:r>
              <a:rPr lang="sv-SE" sz="2000" dirty="0" smtClean="0"/>
              <a:t>Utförs så mycket arbete som planerat och innehålls estimaten för de olika aktiviteterna?</a:t>
            </a:r>
          </a:p>
          <a:p>
            <a:pPr marL="639763" indent="-639763">
              <a:buFont typeface="+mj-lt"/>
              <a:buAutoNum type="arabicPeriod"/>
            </a:pPr>
            <a:r>
              <a:rPr lang="sv-SE" sz="2800" dirty="0" err="1" smtClean="0"/>
              <a:t>Roadmap</a:t>
            </a:r>
            <a:r>
              <a:rPr lang="sv-SE" sz="2800" dirty="0" smtClean="0"/>
              <a:t> &amp; Milstolpar, </a:t>
            </a:r>
            <a:r>
              <a:rPr lang="sv-SE" sz="2800" dirty="0" err="1" smtClean="0"/>
              <a:t>agilt</a:t>
            </a:r>
            <a:endParaRPr lang="sv-SE" sz="2800" dirty="0" smtClean="0"/>
          </a:p>
          <a:p>
            <a:pPr marL="639763" lvl="1" indent="-285750">
              <a:buFont typeface="Wingdings" pitchFamily="2" charset="2"/>
              <a:buChar char="v"/>
            </a:pPr>
            <a:r>
              <a:rPr lang="sv-SE" sz="2000" dirty="0" smtClean="0"/>
              <a:t>Projektets leveranser per intressent och definierade tillfällen</a:t>
            </a:r>
          </a:p>
          <a:p>
            <a:pPr marL="639763" indent="-639763">
              <a:buFont typeface="+mj-lt"/>
              <a:buAutoNum type="arabicPeriod"/>
            </a:pPr>
            <a:r>
              <a:rPr lang="sv-SE" sz="2800" dirty="0" smtClean="0"/>
              <a:t>Projektets effektmål och krav att klara, </a:t>
            </a:r>
            <a:r>
              <a:rPr lang="sv-SE" sz="2800" dirty="0" err="1" smtClean="0"/>
              <a:t>agilt</a:t>
            </a:r>
            <a:r>
              <a:rPr lang="sv-SE" sz="2800" dirty="0" smtClean="0"/>
              <a:t>, EV</a:t>
            </a:r>
          </a:p>
          <a:p>
            <a:pPr marL="639763" lvl="1" indent="-285750">
              <a:buFont typeface="Wingdings" pitchFamily="2" charset="2"/>
              <a:buChar char="v"/>
            </a:pPr>
            <a:r>
              <a:rPr lang="sv-SE" sz="1900" dirty="0" smtClean="0"/>
              <a:t>Målen definieras gentemot rätt intressenter  - görs mätbara och prickas av allt eftersom kraven uppfylls. Är progress i fas?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703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Också viktiga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sv-SE" dirty="0" smtClean="0"/>
              <a:t>Riskmanagement</a:t>
            </a:r>
          </a:p>
          <a:p>
            <a:pPr lvl="1">
              <a:buFont typeface="Wingdings" pitchFamily="2" charset="2"/>
              <a:buChar char="v"/>
            </a:pPr>
            <a:r>
              <a:rPr lang="sv-SE" dirty="0" smtClean="0"/>
              <a:t> Gör regelbundna riskgenomgångar och tillämpa miniriskmetoden</a:t>
            </a:r>
          </a:p>
          <a:p>
            <a:pPr lvl="1">
              <a:buFont typeface="Wingdings" pitchFamily="2" charset="2"/>
              <a:buChar char="v"/>
            </a:pPr>
            <a:endParaRPr lang="sv-SE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sv-SE" dirty="0" smtClean="0"/>
              <a:t>Change management</a:t>
            </a:r>
          </a:p>
          <a:p>
            <a:pPr lvl="1">
              <a:buFont typeface="Wingdings" pitchFamily="2" charset="2"/>
              <a:buChar char="v"/>
            </a:pPr>
            <a:r>
              <a:rPr lang="sv-SE" dirty="0" smtClean="0"/>
              <a:t> Bokför alla beslut och ha en rutin för ändringar och tillägg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066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74720" cy="780696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Baseline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1680" y="1484784"/>
            <a:ext cx="7128792" cy="2736304"/>
          </a:xfrm>
        </p:spPr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sv-SE" sz="2000" dirty="0"/>
              <a:t>Budget, Önskat slut, Beställare, Ägare, </a:t>
            </a:r>
            <a:r>
              <a:rPr lang="sv-SE" sz="2000" dirty="0" smtClean="0"/>
              <a:t>Basplan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sv-SE" sz="2000" dirty="0" smtClean="0"/>
              <a:t>Räkna ut en realistisk och ekonomisk tidplan </a:t>
            </a:r>
            <a:endParaRPr lang="sv-SE" sz="2000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13</a:t>
            </a:fld>
            <a:endParaRPr lang="sv-SE" dirty="0"/>
          </a:p>
        </p:txBody>
      </p:sp>
      <p:graphicFrame>
        <p:nvGraphicFramePr>
          <p:cNvPr id="11" name="Objekt 10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139737"/>
              </p:ext>
            </p:extLst>
          </p:nvPr>
        </p:nvGraphicFramePr>
        <p:xfrm>
          <a:off x="2195736" y="4221088"/>
          <a:ext cx="8352928" cy="391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Kalkylblad" r:id="rId5" imgW="8298268" imgH="3893832" progId="Excel.Sheet.12">
                  <p:embed/>
                </p:oleObj>
              </mc:Choice>
              <mc:Fallback>
                <p:oleObj name="Kalkylblad" r:id="rId5" imgW="8298268" imgH="38938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4221088"/>
                        <a:ext cx="8352928" cy="3919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64" name="Picture 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828953" cy="188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5400" dirty="0"/>
              <a:t>Resursplanering, </a:t>
            </a:r>
            <a:r>
              <a:rPr lang="sv-SE" sz="5400" dirty="0" smtClean="0"/>
              <a:t>agil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11" name="Bildobjekt 10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91248"/>
            <a:ext cx="5472608" cy="4112994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751474" y="1628800"/>
            <a:ext cx="634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DetaIjerad</a:t>
            </a:r>
            <a:r>
              <a:rPr lang="sv-SE" dirty="0" smtClean="0"/>
              <a:t> individplaneringen kan göras med kortare framhållning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6876256" y="2715242"/>
            <a:ext cx="1940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Basplan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Kompetensplan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Individplan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Rapportering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7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ounded Rectangle 280"/>
          <p:cNvSpPr/>
          <p:nvPr/>
        </p:nvSpPr>
        <p:spPr>
          <a:xfrm>
            <a:off x="2760915" y="2060848"/>
            <a:ext cx="5400600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55" name="textruta 186"/>
          <p:cNvSpPr txBox="1"/>
          <p:nvPr/>
        </p:nvSpPr>
        <p:spPr>
          <a:xfrm>
            <a:off x="3419872" y="2996952"/>
            <a:ext cx="453650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Output List</a:t>
            </a:r>
          </a:p>
          <a:p>
            <a:endParaRPr lang="en-US" sz="1200" dirty="0"/>
          </a:p>
        </p:txBody>
      </p:sp>
      <p:sp>
        <p:nvSpPr>
          <p:cNvPr id="284" name="Trapezoid 283"/>
          <p:cNvSpPr/>
          <p:nvPr/>
        </p:nvSpPr>
        <p:spPr>
          <a:xfrm rot="10800000">
            <a:off x="755576" y="2384883"/>
            <a:ext cx="1800200" cy="1908211"/>
          </a:xfrm>
          <a:prstGeom prst="trapezoid">
            <a:avLst>
              <a:gd name="adj" fmla="val 16798"/>
            </a:avLst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sp>
        <p:nvSpPr>
          <p:cNvPr id="5" name="Flersidigt dokument 3"/>
          <p:cNvSpPr/>
          <p:nvPr/>
        </p:nvSpPr>
        <p:spPr>
          <a:xfrm>
            <a:off x="1331640" y="3573016"/>
            <a:ext cx="576064" cy="576064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6" name="Rak 5"/>
          <p:cNvCxnSpPr/>
          <p:nvPr/>
        </p:nvCxnSpPr>
        <p:spPr>
          <a:xfrm>
            <a:off x="1409235" y="3789909"/>
            <a:ext cx="3103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1409235" y="3844132"/>
            <a:ext cx="3103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1409235" y="3898356"/>
            <a:ext cx="3103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1409235" y="3952579"/>
            <a:ext cx="1939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ruta 175"/>
          <p:cNvSpPr txBox="1"/>
          <p:nvPr/>
        </p:nvSpPr>
        <p:spPr>
          <a:xfrm>
            <a:off x="1583643" y="4009419"/>
            <a:ext cx="68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Scope</a:t>
            </a:r>
            <a:endParaRPr lang="en-US" sz="1600" dirty="0"/>
          </a:p>
        </p:txBody>
      </p:sp>
      <p:sp>
        <p:nvSpPr>
          <p:cNvPr id="28" name="textruta 182"/>
          <p:cNvSpPr txBox="1"/>
          <p:nvPr/>
        </p:nvSpPr>
        <p:spPr>
          <a:xfrm>
            <a:off x="1090306" y="3018438"/>
            <a:ext cx="1177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Stakeholder</a:t>
            </a:r>
            <a:endParaRPr lang="en-US" sz="1600" dirty="0"/>
          </a:p>
        </p:txBody>
      </p:sp>
      <p:sp>
        <p:nvSpPr>
          <p:cNvPr id="29" name="textruta 184"/>
          <p:cNvSpPr txBox="1"/>
          <p:nvPr/>
        </p:nvSpPr>
        <p:spPr>
          <a:xfrm>
            <a:off x="2771800" y="2935977"/>
            <a:ext cx="720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Status</a:t>
            </a:r>
            <a:endParaRPr lang="en-US" sz="1200" dirty="0"/>
          </a:p>
        </p:txBody>
      </p:sp>
      <p:sp>
        <p:nvSpPr>
          <p:cNvPr id="35" name="Flowchart: Predefined Process 34"/>
          <p:cNvSpPr/>
          <p:nvPr/>
        </p:nvSpPr>
        <p:spPr>
          <a:xfrm>
            <a:off x="4582155" y="3068960"/>
            <a:ext cx="288032" cy="216024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sp>
        <p:nvSpPr>
          <p:cNvPr id="36" name="Flowchart: Predefined Process 35"/>
          <p:cNvSpPr/>
          <p:nvPr/>
        </p:nvSpPr>
        <p:spPr>
          <a:xfrm>
            <a:off x="4654163" y="3140968"/>
            <a:ext cx="288032" cy="216024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sp>
        <p:nvSpPr>
          <p:cNvPr id="37" name="Flowchart: Predefined Process 36"/>
          <p:cNvSpPr/>
          <p:nvPr/>
        </p:nvSpPr>
        <p:spPr>
          <a:xfrm>
            <a:off x="6084168" y="3059668"/>
            <a:ext cx="288032" cy="216024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sp>
        <p:nvSpPr>
          <p:cNvPr id="38" name="Flowchart: Predefined Process 37"/>
          <p:cNvSpPr/>
          <p:nvPr/>
        </p:nvSpPr>
        <p:spPr>
          <a:xfrm>
            <a:off x="6156176" y="3131676"/>
            <a:ext cx="288032" cy="216024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sp>
        <p:nvSpPr>
          <p:cNvPr id="41" name="Flowchart: Predefined Process 40"/>
          <p:cNvSpPr/>
          <p:nvPr/>
        </p:nvSpPr>
        <p:spPr>
          <a:xfrm>
            <a:off x="7486632" y="3068960"/>
            <a:ext cx="288032" cy="216024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sp>
        <p:nvSpPr>
          <p:cNvPr id="42" name="Flowchart: Predefined Process 41"/>
          <p:cNvSpPr/>
          <p:nvPr/>
        </p:nvSpPr>
        <p:spPr>
          <a:xfrm>
            <a:off x="7558640" y="3140968"/>
            <a:ext cx="288032" cy="216024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sp>
        <p:nvSpPr>
          <p:cNvPr id="57" name="Flowchart: Predefined Process 56"/>
          <p:cNvSpPr/>
          <p:nvPr/>
        </p:nvSpPr>
        <p:spPr>
          <a:xfrm>
            <a:off x="6228184" y="3203684"/>
            <a:ext cx="288032" cy="216024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sp>
        <p:nvSpPr>
          <p:cNvPr id="209" name="Date Placeholder 20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B28B-126F-410B-BD40-517A5BC0BD12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212" name="Footer Placeholder 2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210" name="Slide Number Placeholder 209"/>
          <p:cNvSpPr>
            <a:spLocks noGrp="1"/>
          </p:cNvSpPr>
          <p:nvPr>
            <p:ph type="sldNum" sz="quarter" idx="12"/>
          </p:nvPr>
        </p:nvSpPr>
        <p:spPr>
          <a:xfrm>
            <a:off x="6228184" y="6675437"/>
            <a:ext cx="2133600" cy="365125"/>
          </a:xfrm>
        </p:spPr>
        <p:txBody>
          <a:bodyPr/>
          <a:lstStyle/>
          <a:p>
            <a:fld id="{CD2C6415-C532-40E5-9786-6391F65D2DA9}" type="slidenum">
              <a:rPr lang="sv-SE" smtClean="0"/>
              <a:pPr/>
              <a:t>15</a:t>
            </a:fld>
            <a:endParaRPr lang="sv-SE" dirty="0"/>
          </a:p>
        </p:txBody>
      </p:sp>
      <p:graphicFrame>
        <p:nvGraphicFramePr>
          <p:cNvPr id="34819" name="Objec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085311"/>
              </p:ext>
            </p:extLst>
          </p:nvPr>
        </p:nvGraphicFramePr>
        <p:xfrm>
          <a:off x="1259632" y="2492896"/>
          <a:ext cx="504056" cy="60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" name="Microsoft ClipArt Gallery" r:id="rId4" imgW="3686040" imgH="5661000" progId="">
                  <p:embed/>
                </p:oleObj>
              </mc:Choice>
              <mc:Fallback>
                <p:oleObj name="Microsoft ClipArt Gallery" r:id="rId4" imgW="3686040" imgH="5661000" progId="">
                  <p:embed/>
                  <p:pic>
                    <p:nvPicPr>
                      <p:cNvPr id="0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492896"/>
                        <a:ext cx="504056" cy="601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" name="textruta 185"/>
          <p:cNvSpPr txBox="1"/>
          <p:nvPr/>
        </p:nvSpPr>
        <p:spPr>
          <a:xfrm>
            <a:off x="2987824" y="2143889"/>
            <a:ext cx="1227259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Lean/Kanban-ish</a:t>
            </a:r>
            <a:endParaRPr lang="en-US" sz="1200" dirty="0"/>
          </a:p>
        </p:txBody>
      </p:sp>
      <p:cxnSp>
        <p:nvCxnSpPr>
          <p:cNvPr id="289" name="Straight Arrow Connector 288"/>
          <p:cNvCxnSpPr>
            <a:stCxn id="17" idx="1"/>
          </p:cNvCxnSpPr>
          <p:nvPr/>
        </p:nvCxnSpPr>
        <p:spPr>
          <a:xfrm rot="10800000">
            <a:off x="1835696" y="2708921"/>
            <a:ext cx="1584176" cy="1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564904"/>
            <a:ext cx="29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7" name="Oval 266"/>
          <p:cNvSpPr/>
          <p:nvPr/>
        </p:nvSpPr>
        <p:spPr>
          <a:xfrm>
            <a:off x="2843808" y="2496331"/>
            <a:ext cx="473725" cy="446184"/>
          </a:xfrm>
          <a:prstGeom prst="ellipse">
            <a:avLst/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sp>
        <p:nvSpPr>
          <p:cNvPr id="268" name="Pie 267"/>
          <p:cNvSpPr/>
          <p:nvPr/>
        </p:nvSpPr>
        <p:spPr>
          <a:xfrm>
            <a:off x="2846949" y="2492896"/>
            <a:ext cx="471075" cy="454056"/>
          </a:xfrm>
          <a:prstGeom prst="pie">
            <a:avLst>
              <a:gd name="adj1" fmla="val 16196051"/>
              <a:gd name="adj2" fmla="val 7896329"/>
            </a:avLst>
          </a:prstGeom>
          <a:solidFill>
            <a:srgbClr val="00B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solidFill>
                <a:schemeClr val="tx1"/>
              </a:solidFill>
            </a:endParaRPr>
          </a:p>
        </p:txBody>
      </p:sp>
      <p:cxnSp>
        <p:nvCxnSpPr>
          <p:cNvPr id="265" name="Rak pil 194"/>
          <p:cNvCxnSpPr>
            <a:stCxn id="82" idx="4"/>
          </p:cNvCxnSpPr>
          <p:nvPr/>
        </p:nvCxnSpPr>
        <p:spPr>
          <a:xfrm rot="16200000" flipH="1">
            <a:off x="2414973" y="5160404"/>
            <a:ext cx="556693" cy="733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5510336"/>
            <a:ext cx="4104456" cy="798984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279" name="textruta 185"/>
          <p:cNvSpPr txBox="1"/>
          <p:nvPr/>
        </p:nvSpPr>
        <p:spPr>
          <a:xfrm>
            <a:off x="2123728" y="5487615"/>
            <a:ext cx="887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Work</a:t>
            </a:r>
          </a:p>
          <a:p>
            <a:r>
              <a:rPr lang="en-US" sz="1200" dirty="0" smtClean="0"/>
              <a:t>Breakdown</a:t>
            </a:r>
          </a:p>
          <a:p>
            <a:r>
              <a:rPr lang="en-US" sz="1200" dirty="0" smtClean="0"/>
              <a:t>Structure</a:t>
            </a:r>
            <a:endParaRPr lang="en-US" sz="1200" dirty="0"/>
          </a:p>
        </p:txBody>
      </p:sp>
      <p:sp>
        <p:nvSpPr>
          <p:cNvPr id="294" name="Arc 293"/>
          <p:cNvSpPr/>
          <p:nvPr/>
        </p:nvSpPr>
        <p:spPr>
          <a:xfrm>
            <a:off x="2483768" y="5013176"/>
            <a:ext cx="144016" cy="936104"/>
          </a:xfrm>
          <a:prstGeom prst="arc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5" name="textruta 185"/>
          <p:cNvSpPr txBox="1"/>
          <p:nvPr/>
        </p:nvSpPr>
        <p:spPr>
          <a:xfrm>
            <a:off x="2339752" y="5024209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or</a:t>
            </a:r>
            <a:endParaRPr lang="en-US" sz="1200" dirty="0"/>
          </a:p>
        </p:txBody>
      </p:sp>
      <p:sp>
        <p:nvSpPr>
          <p:cNvPr id="296" name="textruta 185"/>
          <p:cNvSpPr txBox="1"/>
          <p:nvPr/>
        </p:nvSpPr>
        <p:spPr>
          <a:xfrm>
            <a:off x="7204509" y="5428381"/>
            <a:ext cx="1068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MS Project™</a:t>
            </a:r>
          </a:p>
          <a:p>
            <a:r>
              <a:rPr lang="en-US" sz="1200" dirty="0" smtClean="0"/>
              <a:t>MS Excel™</a:t>
            </a:r>
          </a:p>
          <a:p>
            <a:r>
              <a:rPr lang="en-US" sz="1200" dirty="0" smtClean="0"/>
              <a:t>MindJet™</a:t>
            </a:r>
          </a:p>
          <a:p>
            <a:r>
              <a:rPr lang="en-US" sz="1200" dirty="0" smtClean="0"/>
              <a:t>Rational Team</a:t>
            </a:r>
          </a:p>
          <a:p>
            <a:r>
              <a:rPr lang="en-US" sz="1200" dirty="0" smtClean="0"/>
              <a:t>   Concert™ </a:t>
            </a:r>
            <a:endParaRPr lang="en-US" sz="1200" dirty="0"/>
          </a:p>
        </p:txBody>
      </p:sp>
      <p:sp>
        <p:nvSpPr>
          <p:cNvPr id="292" name="Rounded Rectangle 291"/>
          <p:cNvSpPr/>
          <p:nvPr/>
        </p:nvSpPr>
        <p:spPr>
          <a:xfrm>
            <a:off x="2915816" y="4377296"/>
            <a:ext cx="4968552" cy="1042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cxnSp>
        <p:nvCxnSpPr>
          <p:cNvPr id="50" name="Straight Arrow Connector 49"/>
          <p:cNvCxnSpPr>
            <a:endCxn id="36" idx="2"/>
          </p:cNvCxnSpPr>
          <p:nvPr/>
        </p:nvCxnSpPr>
        <p:spPr>
          <a:xfrm rot="5400000" flipH="1" flipV="1">
            <a:off x="4050803" y="3812097"/>
            <a:ext cx="1202480" cy="2922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kbent triangel 13"/>
          <p:cNvSpPr/>
          <p:nvPr/>
        </p:nvSpPr>
        <p:spPr>
          <a:xfrm>
            <a:off x="1763688" y="4725144"/>
            <a:ext cx="419100" cy="379413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30" name="textruta 185"/>
          <p:cNvSpPr txBox="1"/>
          <p:nvPr/>
        </p:nvSpPr>
        <p:spPr>
          <a:xfrm>
            <a:off x="1043608" y="5229200"/>
            <a:ext cx="112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Work Packages</a:t>
            </a:r>
          </a:p>
          <a:p>
            <a:r>
              <a:rPr lang="en-US" sz="1200" dirty="0" smtClean="0"/>
              <a:t>Backlog </a:t>
            </a:r>
            <a:endParaRPr lang="en-US" sz="1200" dirty="0"/>
          </a:p>
        </p:txBody>
      </p:sp>
      <p:cxnSp>
        <p:nvCxnSpPr>
          <p:cNvPr id="32" name="Rak pil 194"/>
          <p:cNvCxnSpPr/>
          <p:nvPr/>
        </p:nvCxnSpPr>
        <p:spPr>
          <a:xfrm>
            <a:off x="2195736" y="501317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ruta 185"/>
          <p:cNvSpPr txBox="1"/>
          <p:nvPr/>
        </p:nvSpPr>
        <p:spPr>
          <a:xfrm>
            <a:off x="6292907" y="3945249"/>
            <a:ext cx="145129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Requirements check</a:t>
            </a:r>
            <a:endParaRPr lang="en-US" sz="1200" dirty="0"/>
          </a:p>
        </p:txBody>
      </p:sp>
      <p:sp>
        <p:nvSpPr>
          <p:cNvPr id="54" name="textruta 185"/>
          <p:cNvSpPr txBox="1"/>
          <p:nvPr/>
        </p:nvSpPr>
        <p:spPr>
          <a:xfrm>
            <a:off x="1043608" y="4365104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Designed </a:t>
            </a:r>
          </a:p>
          <a:p>
            <a:r>
              <a:rPr lang="en-US" sz="1200" dirty="0" smtClean="0"/>
              <a:t>Solution </a:t>
            </a:r>
            <a:endParaRPr lang="en-US" sz="1200" dirty="0"/>
          </a:p>
        </p:txBody>
      </p:sp>
      <p:sp>
        <p:nvSpPr>
          <p:cNvPr id="81" name="Likbent triangel 13"/>
          <p:cNvSpPr/>
          <p:nvPr/>
        </p:nvSpPr>
        <p:spPr>
          <a:xfrm>
            <a:off x="1835696" y="4797152"/>
            <a:ext cx="419100" cy="379413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82" name="Likbent triangel 13"/>
          <p:cNvSpPr/>
          <p:nvPr/>
        </p:nvSpPr>
        <p:spPr>
          <a:xfrm>
            <a:off x="1907704" y="4869160"/>
            <a:ext cx="419100" cy="379413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cxnSp>
        <p:nvCxnSpPr>
          <p:cNvPr id="208" name="Straight Arrow Connector 207"/>
          <p:cNvCxnSpPr>
            <a:endCxn id="37" idx="1"/>
          </p:cNvCxnSpPr>
          <p:nvPr/>
        </p:nvCxnSpPr>
        <p:spPr>
          <a:xfrm flipV="1">
            <a:off x="4706966" y="3167680"/>
            <a:ext cx="1377202" cy="153425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endCxn id="57" idx="2"/>
          </p:cNvCxnSpPr>
          <p:nvPr/>
        </p:nvCxnSpPr>
        <p:spPr>
          <a:xfrm rot="5400000" flipH="1" flipV="1">
            <a:off x="5593723" y="3771703"/>
            <a:ext cx="1130472" cy="42648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0699" y="3945249"/>
            <a:ext cx="29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5576" y="3945249"/>
            <a:ext cx="29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4875" y="3945249"/>
            <a:ext cx="29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" name="Down Arrow 285"/>
          <p:cNvSpPr/>
          <p:nvPr/>
        </p:nvSpPr>
        <p:spPr>
          <a:xfrm>
            <a:off x="1979712" y="4437112"/>
            <a:ext cx="144016" cy="21602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140427"/>
              </p:ext>
            </p:extLst>
          </p:nvPr>
        </p:nvGraphicFramePr>
        <p:xfrm>
          <a:off x="2411760" y="3573015"/>
          <a:ext cx="504056" cy="72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" r:id="rId8" imgW="1890065" imgH="3000146" progId="">
                  <p:embed/>
                </p:oleObj>
              </mc:Choice>
              <mc:Fallback>
                <p:oleObj r:id="rId8" imgW="1890065" imgH="300014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573015"/>
                        <a:ext cx="504056" cy="7200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" name="textruta 185"/>
          <p:cNvSpPr txBox="1"/>
          <p:nvPr/>
        </p:nvSpPr>
        <p:spPr>
          <a:xfrm>
            <a:off x="2843808" y="3717031"/>
            <a:ext cx="1605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Project </a:t>
            </a:r>
            <a:r>
              <a:rPr lang="en-US" sz="1200" dirty="0"/>
              <a:t>M</a:t>
            </a:r>
            <a:r>
              <a:rPr lang="en-US" sz="1200" dirty="0" smtClean="0"/>
              <a:t>anager </a:t>
            </a:r>
          </a:p>
          <a:p>
            <a:r>
              <a:rPr lang="en-US" sz="1200" dirty="0" smtClean="0"/>
              <a:t> Product Owner (Agile)</a:t>
            </a:r>
            <a:endParaRPr lang="en-US" sz="1200" dirty="0"/>
          </a:p>
        </p:txBody>
      </p:sp>
      <p:graphicFrame>
        <p:nvGraphicFramePr>
          <p:cNvPr id="2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434963"/>
              </p:ext>
            </p:extLst>
          </p:nvPr>
        </p:nvGraphicFramePr>
        <p:xfrm>
          <a:off x="3038455" y="4437112"/>
          <a:ext cx="350532" cy="54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" name="Clip" r:id="rId10" imgW="1430280" imgH="3435120" progId="">
                  <p:embed/>
                </p:oleObj>
              </mc:Choice>
              <mc:Fallback>
                <p:oleObj name="Clip" r:id="rId10" imgW="1430280" imgH="343512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55" y="4437112"/>
                        <a:ext cx="350532" cy="542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Rak 117"/>
          <p:cNvCxnSpPr/>
          <p:nvPr/>
        </p:nvCxnSpPr>
        <p:spPr>
          <a:xfrm rot="5400000" flipH="1" flipV="1">
            <a:off x="6471042" y="5011671"/>
            <a:ext cx="0" cy="0"/>
          </a:xfrm>
          <a:prstGeom prst="line">
            <a:avLst/>
          </a:prstGeom>
          <a:ln w="190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ruta 192"/>
          <p:cNvSpPr txBox="1"/>
          <p:nvPr/>
        </p:nvSpPr>
        <p:spPr>
          <a:xfrm>
            <a:off x="3905146" y="5045159"/>
            <a:ext cx="543235" cy="233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Sprint</a:t>
            </a:r>
            <a:endParaRPr lang="en-US" sz="1200" dirty="0"/>
          </a:p>
        </p:txBody>
      </p:sp>
      <p:sp>
        <p:nvSpPr>
          <p:cNvPr id="67" name="textruta 185"/>
          <p:cNvSpPr txBox="1"/>
          <p:nvPr/>
        </p:nvSpPr>
        <p:spPr>
          <a:xfrm>
            <a:off x="4845717" y="4879663"/>
            <a:ext cx="741261" cy="233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Actions   </a:t>
            </a:r>
            <a:endParaRPr lang="en-US" sz="1200" dirty="0"/>
          </a:p>
        </p:txBody>
      </p:sp>
      <p:sp>
        <p:nvSpPr>
          <p:cNvPr id="68" name="textruta 185"/>
          <p:cNvSpPr txBox="1"/>
          <p:nvPr/>
        </p:nvSpPr>
        <p:spPr>
          <a:xfrm>
            <a:off x="5552380" y="4879663"/>
            <a:ext cx="733774" cy="233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Artefacts</a:t>
            </a:r>
            <a:endParaRPr lang="en-US" sz="1200" dirty="0"/>
          </a:p>
        </p:txBody>
      </p:sp>
      <p:sp>
        <p:nvSpPr>
          <p:cNvPr id="70" name="Right Arrow 69"/>
          <p:cNvSpPr/>
          <p:nvPr/>
        </p:nvSpPr>
        <p:spPr>
          <a:xfrm>
            <a:off x="4139054" y="4620156"/>
            <a:ext cx="211999" cy="121430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grpSp>
        <p:nvGrpSpPr>
          <p:cNvPr id="13" name="Group 119"/>
          <p:cNvGrpSpPr/>
          <p:nvPr/>
        </p:nvGrpSpPr>
        <p:grpSpPr>
          <a:xfrm>
            <a:off x="3715056" y="4498726"/>
            <a:ext cx="165197" cy="150127"/>
            <a:chOff x="3518775" y="3099604"/>
            <a:chExt cx="837204" cy="833454"/>
          </a:xfrm>
        </p:grpSpPr>
        <p:sp>
          <p:nvSpPr>
            <p:cNvPr id="115" name="Snip Single Corner Rectangle 114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19"/>
          <p:cNvGrpSpPr/>
          <p:nvPr/>
        </p:nvGrpSpPr>
        <p:grpSpPr>
          <a:xfrm>
            <a:off x="3785722" y="4588138"/>
            <a:ext cx="165197" cy="150127"/>
            <a:chOff x="3518775" y="3099604"/>
            <a:chExt cx="837204" cy="833454"/>
          </a:xfrm>
        </p:grpSpPr>
        <p:sp>
          <p:nvSpPr>
            <p:cNvPr id="122" name="Snip Single Corner Rectangle 121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8"/>
          <p:cNvGrpSpPr/>
          <p:nvPr/>
        </p:nvGrpSpPr>
        <p:grpSpPr>
          <a:xfrm>
            <a:off x="4421719" y="4559441"/>
            <a:ext cx="214581" cy="182144"/>
            <a:chOff x="3646078" y="5122603"/>
            <a:chExt cx="218655" cy="216024"/>
          </a:xfrm>
        </p:grpSpPr>
        <p:sp>
          <p:nvSpPr>
            <p:cNvPr id="66" name="Flowchart: Document 65"/>
            <p:cNvSpPr/>
            <p:nvPr/>
          </p:nvSpPr>
          <p:spPr>
            <a:xfrm>
              <a:off x="3648709" y="5122603"/>
              <a:ext cx="216024" cy="216024"/>
            </a:xfrm>
            <a:prstGeom prst="flowChartDocumen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grpSp>
          <p:nvGrpSpPr>
            <p:cNvPr id="16" name="Group 119"/>
            <p:cNvGrpSpPr/>
            <p:nvPr/>
          </p:nvGrpSpPr>
          <p:grpSpPr>
            <a:xfrm>
              <a:off x="3646078" y="5122638"/>
              <a:ext cx="168333" cy="178051"/>
              <a:chOff x="3518775" y="3099604"/>
              <a:chExt cx="837204" cy="83345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29" name="Snip Single Corner Rectangle 128"/>
              <p:cNvSpPr/>
              <p:nvPr/>
            </p:nvSpPr>
            <p:spPr>
              <a:xfrm rot="16200000">
                <a:off x="3528703" y="3105782"/>
                <a:ext cx="833454" cy="821098"/>
              </a:xfrm>
              <a:prstGeom prst="snip1Rect">
                <a:avLst>
                  <a:gd name="adj" fmla="val 35138"/>
                </a:avLst>
              </a:prstGeom>
              <a:grp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600" dirty="0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3518775" y="3110753"/>
                <a:ext cx="333145" cy="318247"/>
              </a:xfrm>
              <a:custGeom>
                <a:avLst/>
                <a:gdLst>
                  <a:gd name="connsiteX0" fmla="*/ 0 w 331694"/>
                  <a:gd name="connsiteY0" fmla="*/ 349624 h 361577"/>
                  <a:gd name="connsiteX1" fmla="*/ 188259 w 331694"/>
                  <a:gd name="connsiteY1" fmla="*/ 286871 h 361577"/>
                  <a:gd name="connsiteX2" fmla="*/ 304800 w 331694"/>
                  <a:gd name="connsiteY2" fmla="*/ 313765 h 361577"/>
                  <a:gd name="connsiteX3" fmla="*/ 331694 w 331694"/>
                  <a:gd name="connsiteY3" fmla="*/ 0 h 36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694" h="361577">
                    <a:moveTo>
                      <a:pt x="0" y="349624"/>
                    </a:moveTo>
                    <a:cubicBezTo>
                      <a:pt x="68729" y="321235"/>
                      <a:pt x="137459" y="292847"/>
                      <a:pt x="188259" y="286871"/>
                    </a:cubicBezTo>
                    <a:cubicBezTo>
                      <a:pt x="239059" y="280895"/>
                      <a:pt x="280894" y="361577"/>
                      <a:pt x="304800" y="313765"/>
                    </a:cubicBezTo>
                    <a:cubicBezTo>
                      <a:pt x="328706" y="265953"/>
                      <a:pt x="331694" y="0"/>
                      <a:pt x="331694" y="0"/>
                    </a:cubicBezTo>
                  </a:path>
                </a:pathLst>
              </a:cu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sz="1600" dirty="0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>
                <a:off x="3707904" y="35010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3779912" y="36534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3707904" y="38058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3860304" y="3356992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19"/>
          <p:cNvGrpSpPr/>
          <p:nvPr/>
        </p:nvGrpSpPr>
        <p:grpSpPr>
          <a:xfrm>
            <a:off x="3858592" y="4642885"/>
            <a:ext cx="165197" cy="150127"/>
            <a:chOff x="3518775" y="3099604"/>
            <a:chExt cx="837204" cy="833454"/>
          </a:xfrm>
        </p:grpSpPr>
        <p:sp>
          <p:nvSpPr>
            <p:cNvPr id="137" name="Snip Single Corner Rectangle 136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Right Arrow 145"/>
          <p:cNvSpPr/>
          <p:nvPr/>
        </p:nvSpPr>
        <p:spPr>
          <a:xfrm>
            <a:off x="5552380" y="4610737"/>
            <a:ext cx="211999" cy="121430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grpSp>
        <p:nvGrpSpPr>
          <p:cNvPr id="19" name="Group 119"/>
          <p:cNvGrpSpPr/>
          <p:nvPr/>
        </p:nvGrpSpPr>
        <p:grpSpPr>
          <a:xfrm>
            <a:off x="5128382" y="4489307"/>
            <a:ext cx="165197" cy="150127"/>
            <a:chOff x="3518775" y="3099604"/>
            <a:chExt cx="837204" cy="833454"/>
          </a:xfrm>
        </p:grpSpPr>
        <p:sp>
          <p:nvSpPr>
            <p:cNvPr id="148" name="Snip Single Corner Rectangle 147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19"/>
          <p:cNvGrpSpPr/>
          <p:nvPr/>
        </p:nvGrpSpPr>
        <p:grpSpPr>
          <a:xfrm>
            <a:off x="5199049" y="4578719"/>
            <a:ext cx="165197" cy="150127"/>
            <a:chOff x="3518775" y="3099604"/>
            <a:chExt cx="837204" cy="833454"/>
          </a:xfrm>
        </p:grpSpPr>
        <p:sp>
          <p:nvSpPr>
            <p:cNvPr id="155" name="Snip Single Corner Rectangle 154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19"/>
          <p:cNvGrpSpPr/>
          <p:nvPr/>
        </p:nvGrpSpPr>
        <p:grpSpPr>
          <a:xfrm>
            <a:off x="5271919" y="4633466"/>
            <a:ext cx="165197" cy="150127"/>
            <a:chOff x="3518775" y="3099604"/>
            <a:chExt cx="837204" cy="833454"/>
          </a:xfrm>
        </p:grpSpPr>
        <p:sp>
          <p:nvSpPr>
            <p:cNvPr id="169" name="Snip Single Corner Rectangle 168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79"/>
          <p:cNvGrpSpPr/>
          <p:nvPr/>
        </p:nvGrpSpPr>
        <p:grpSpPr>
          <a:xfrm>
            <a:off x="4492385" y="4620156"/>
            <a:ext cx="214581" cy="182144"/>
            <a:chOff x="3646078" y="5122603"/>
            <a:chExt cx="218655" cy="216024"/>
          </a:xfrm>
        </p:grpSpPr>
        <p:sp>
          <p:nvSpPr>
            <p:cNvPr id="181" name="Flowchart: Document 180"/>
            <p:cNvSpPr/>
            <p:nvPr/>
          </p:nvSpPr>
          <p:spPr>
            <a:xfrm>
              <a:off x="3648709" y="5122603"/>
              <a:ext cx="216024" cy="216024"/>
            </a:xfrm>
            <a:prstGeom prst="flowChartDocumen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grpSp>
          <p:nvGrpSpPr>
            <p:cNvPr id="23" name="Group 119"/>
            <p:cNvGrpSpPr/>
            <p:nvPr/>
          </p:nvGrpSpPr>
          <p:grpSpPr>
            <a:xfrm>
              <a:off x="3646078" y="5122638"/>
              <a:ext cx="168333" cy="178051"/>
              <a:chOff x="3518775" y="3099604"/>
              <a:chExt cx="837204" cy="83345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83" name="Snip Single Corner Rectangle 182"/>
              <p:cNvSpPr/>
              <p:nvPr/>
            </p:nvSpPr>
            <p:spPr>
              <a:xfrm rot="16200000">
                <a:off x="3528703" y="3105782"/>
                <a:ext cx="833454" cy="821098"/>
              </a:xfrm>
              <a:prstGeom prst="snip1Rect">
                <a:avLst>
                  <a:gd name="adj" fmla="val 35138"/>
                </a:avLst>
              </a:prstGeom>
              <a:grp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600" dirty="0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3518775" y="3110753"/>
                <a:ext cx="333145" cy="318247"/>
              </a:xfrm>
              <a:custGeom>
                <a:avLst/>
                <a:gdLst>
                  <a:gd name="connsiteX0" fmla="*/ 0 w 331694"/>
                  <a:gd name="connsiteY0" fmla="*/ 349624 h 361577"/>
                  <a:gd name="connsiteX1" fmla="*/ 188259 w 331694"/>
                  <a:gd name="connsiteY1" fmla="*/ 286871 h 361577"/>
                  <a:gd name="connsiteX2" fmla="*/ 304800 w 331694"/>
                  <a:gd name="connsiteY2" fmla="*/ 313765 h 361577"/>
                  <a:gd name="connsiteX3" fmla="*/ 331694 w 331694"/>
                  <a:gd name="connsiteY3" fmla="*/ 0 h 36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694" h="361577">
                    <a:moveTo>
                      <a:pt x="0" y="349624"/>
                    </a:moveTo>
                    <a:cubicBezTo>
                      <a:pt x="68729" y="321235"/>
                      <a:pt x="137459" y="292847"/>
                      <a:pt x="188259" y="286871"/>
                    </a:cubicBezTo>
                    <a:cubicBezTo>
                      <a:pt x="239059" y="280895"/>
                      <a:pt x="280894" y="361577"/>
                      <a:pt x="304800" y="313765"/>
                    </a:cubicBezTo>
                    <a:cubicBezTo>
                      <a:pt x="328706" y="265953"/>
                      <a:pt x="331694" y="0"/>
                      <a:pt x="331694" y="0"/>
                    </a:cubicBezTo>
                  </a:path>
                </a:pathLst>
              </a:cu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sz="1600" dirty="0"/>
              </a:p>
            </p:txBody>
          </p:sp>
          <p:cxnSp>
            <p:nvCxnSpPr>
              <p:cNvPr id="185" name="Straight Connector 184"/>
              <p:cNvCxnSpPr/>
              <p:nvPr/>
            </p:nvCxnSpPr>
            <p:spPr>
              <a:xfrm>
                <a:off x="3707904" y="35010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3779912" y="36534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3707904" y="38058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3860304" y="3356992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188"/>
          <p:cNvGrpSpPr/>
          <p:nvPr/>
        </p:nvGrpSpPr>
        <p:grpSpPr>
          <a:xfrm>
            <a:off x="5861529" y="4559441"/>
            <a:ext cx="214581" cy="182144"/>
            <a:chOff x="3646078" y="5122603"/>
            <a:chExt cx="218655" cy="216024"/>
          </a:xfrm>
        </p:grpSpPr>
        <p:sp>
          <p:nvSpPr>
            <p:cNvPr id="190" name="Flowchart: Document 189"/>
            <p:cNvSpPr/>
            <p:nvPr/>
          </p:nvSpPr>
          <p:spPr>
            <a:xfrm>
              <a:off x="3648709" y="5122603"/>
              <a:ext cx="216024" cy="216024"/>
            </a:xfrm>
            <a:prstGeom prst="flowChartDocumen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grpSp>
          <p:nvGrpSpPr>
            <p:cNvPr id="25" name="Group 119"/>
            <p:cNvGrpSpPr/>
            <p:nvPr/>
          </p:nvGrpSpPr>
          <p:grpSpPr>
            <a:xfrm>
              <a:off x="3646078" y="5122638"/>
              <a:ext cx="168333" cy="178051"/>
              <a:chOff x="3518775" y="3099604"/>
              <a:chExt cx="837204" cy="83345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92" name="Snip Single Corner Rectangle 191"/>
              <p:cNvSpPr/>
              <p:nvPr/>
            </p:nvSpPr>
            <p:spPr>
              <a:xfrm rot="16200000">
                <a:off x="3528703" y="3105782"/>
                <a:ext cx="833454" cy="821098"/>
              </a:xfrm>
              <a:prstGeom prst="snip1Rect">
                <a:avLst>
                  <a:gd name="adj" fmla="val 35138"/>
                </a:avLst>
              </a:prstGeom>
              <a:grp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600" dirty="0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3518775" y="3110753"/>
                <a:ext cx="333145" cy="318247"/>
              </a:xfrm>
              <a:custGeom>
                <a:avLst/>
                <a:gdLst>
                  <a:gd name="connsiteX0" fmla="*/ 0 w 331694"/>
                  <a:gd name="connsiteY0" fmla="*/ 349624 h 361577"/>
                  <a:gd name="connsiteX1" fmla="*/ 188259 w 331694"/>
                  <a:gd name="connsiteY1" fmla="*/ 286871 h 361577"/>
                  <a:gd name="connsiteX2" fmla="*/ 304800 w 331694"/>
                  <a:gd name="connsiteY2" fmla="*/ 313765 h 361577"/>
                  <a:gd name="connsiteX3" fmla="*/ 331694 w 331694"/>
                  <a:gd name="connsiteY3" fmla="*/ 0 h 36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694" h="361577">
                    <a:moveTo>
                      <a:pt x="0" y="349624"/>
                    </a:moveTo>
                    <a:cubicBezTo>
                      <a:pt x="68729" y="321235"/>
                      <a:pt x="137459" y="292847"/>
                      <a:pt x="188259" y="286871"/>
                    </a:cubicBezTo>
                    <a:cubicBezTo>
                      <a:pt x="239059" y="280895"/>
                      <a:pt x="280894" y="361577"/>
                      <a:pt x="304800" y="313765"/>
                    </a:cubicBezTo>
                    <a:cubicBezTo>
                      <a:pt x="328706" y="265953"/>
                      <a:pt x="331694" y="0"/>
                      <a:pt x="331694" y="0"/>
                    </a:cubicBezTo>
                  </a:path>
                </a:pathLst>
              </a:cu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sz="1600" dirty="0"/>
              </a:p>
            </p:txBody>
          </p:sp>
          <p:cxnSp>
            <p:nvCxnSpPr>
              <p:cNvPr id="194" name="Straight Connector 193"/>
              <p:cNvCxnSpPr/>
              <p:nvPr/>
            </p:nvCxnSpPr>
            <p:spPr>
              <a:xfrm>
                <a:off x="3707904" y="35010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3779912" y="36534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3707904" y="38058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3860304" y="3356992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197"/>
          <p:cNvGrpSpPr/>
          <p:nvPr/>
        </p:nvGrpSpPr>
        <p:grpSpPr>
          <a:xfrm>
            <a:off x="5932195" y="4620156"/>
            <a:ext cx="214581" cy="182144"/>
            <a:chOff x="3646078" y="5122603"/>
            <a:chExt cx="218655" cy="216024"/>
          </a:xfrm>
        </p:grpSpPr>
        <p:sp>
          <p:nvSpPr>
            <p:cNvPr id="199" name="Flowchart: Document 198"/>
            <p:cNvSpPr/>
            <p:nvPr/>
          </p:nvSpPr>
          <p:spPr>
            <a:xfrm>
              <a:off x="3648709" y="5122603"/>
              <a:ext cx="216024" cy="216024"/>
            </a:xfrm>
            <a:prstGeom prst="flowChartDocumen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grpSp>
          <p:nvGrpSpPr>
            <p:cNvPr id="33" name="Group 119"/>
            <p:cNvGrpSpPr/>
            <p:nvPr/>
          </p:nvGrpSpPr>
          <p:grpSpPr>
            <a:xfrm>
              <a:off x="3646078" y="5122638"/>
              <a:ext cx="168333" cy="178051"/>
              <a:chOff x="3518775" y="3099604"/>
              <a:chExt cx="837204" cy="83345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01" name="Snip Single Corner Rectangle 200"/>
              <p:cNvSpPr/>
              <p:nvPr/>
            </p:nvSpPr>
            <p:spPr>
              <a:xfrm rot="16200000">
                <a:off x="3528703" y="3105782"/>
                <a:ext cx="833454" cy="821098"/>
              </a:xfrm>
              <a:prstGeom prst="snip1Rect">
                <a:avLst>
                  <a:gd name="adj" fmla="val 35138"/>
                </a:avLst>
              </a:prstGeom>
              <a:grp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600" dirty="0"/>
              </a:p>
            </p:txBody>
          </p:sp>
          <p:sp>
            <p:nvSpPr>
              <p:cNvPr id="202" name="Freeform 201"/>
              <p:cNvSpPr/>
              <p:nvPr/>
            </p:nvSpPr>
            <p:spPr>
              <a:xfrm>
                <a:off x="3518775" y="3110753"/>
                <a:ext cx="333145" cy="318247"/>
              </a:xfrm>
              <a:custGeom>
                <a:avLst/>
                <a:gdLst>
                  <a:gd name="connsiteX0" fmla="*/ 0 w 331694"/>
                  <a:gd name="connsiteY0" fmla="*/ 349624 h 361577"/>
                  <a:gd name="connsiteX1" fmla="*/ 188259 w 331694"/>
                  <a:gd name="connsiteY1" fmla="*/ 286871 h 361577"/>
                  <a:gd name="connsiteX2" fmla="*/ 304800 w 331694"/>
                  <a:gd name="connsiteY2" fmla="*/ 313765 h 361577"/>
                  <a:gd name="connsiteX3" fmla="*/ 331694 w 331694"/>
                  <a:gd name="connsiteY3" fmla="*/ 0 h 36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694" h="361577">
                    <a:moveTo>
                      <a:pt x="0" y="349624"/>
                    </a:moveTo>
                    <a:cubicBezTo>
                      <a:pt x="68729" y="321235"/>
                      <a:pt x="137459" y="292847"/>
                      <a:pt x="188259" y="286871"/>
                    </a:cubicBezTo>
                    <a:cubicBezTo>
                      <a:pt x="239059" y="280895"/>
                      <a:pt x="280894" y="361577"/>
                      <a:pt x="304800" y="313765"/>
                    </a:cubicBezTo>
                    <a:cubicBezTo>
                      <a:pt x="328706" y="265953"/>
                      <a:pt x="331694" y="0"/>
                      <a:pt x="331694" y="0"/>
                    </a:cubicBezTo>
                  </a:path>
                </a:pathLst>
              </a:cu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sz="1600" dirty="0"/>
              </a:p>
            </p:txBody>
          </p:sp>
          <p:cxnSp>
            <p:nvCxnSpPr>
              <p:cNvPr id="203" name="Straight Connector 202"/>
              <p:cNvCxnSpPr/>
              <p:nvPr/>
            </p:nvCxnSpPr>
            <p:spPr>
              <a:xfrm>
                <a:off x="3707904" y="35010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3779912" y="36534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3707904" y="38058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3860304" y="3356992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5" name="Straight Connector 214"/>
          <p:cNvCxnSpPr/>
          <p:nvPr/>
        </p:nvCxnSpPr>
        <p:spPr>
          <a:xfrm rot="5400000">
            <a:off x="4542143" y="4741585"/>
            <a:ext cx="60714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3318906" y="4741585"/>
            <a:ext cx="60714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5400000">
            <a:off x="6026136" y="4741585"/>
            <a:ext cx="60714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ight Arrow 217"/>
          <p:cNvSpPr/>
          <p:nvPr/>
        </p:nvSpPr>
        <p:spPr>
          <a:xfrm>
            <a:off x="6965707" y="4610737"/>
            <a:ext cx="211999" cy="121430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grpSp>
        <p:nvGrpSpPr>
          <p:cNvPr id="34" name="Group 119"/>
          <p:cNvGrpSpPr/>
          <p:nvPr/>
        </p:nvGrpSpPr>
        <p:grpSpPr>
          <a:xfrm>
            <a:off x="6541709" y="4489307"/>
            <a:ext cx="165197" cy="150127"/>
            <a:chOff x="3518775" y="3099604"/>
            <a:chExt cx="837204" cy="833454"/>
          </a:xfrm>
        </p:grpSpPr>
        <p:sp>
          <p:nvSpPr>
            <p:cNvPr id="220" name="Snip Single Corner Rectangle 219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cxnSp>
          <p:nvCxnSpPr>
            <p:cNvPr id="222" name="Straight Connector 221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119"/>
          <p:cNvGrpSpPr/>
          <p:nvPr/>
        </p:nvGrpSpPr>
        <p:grpSpPr>
          <a:xfrm>
            <a:off x="6612375" y="4578719"/>
            <a:ext cx="165197" cy="150127"/>
            <a:chOff x="3518775" y="3099604"/>
            <a:chExt cx="837204" cy="833454"/>
          </a:xfrm>
        </p:grpSpPr>
        <p:sp>
          <p:nvSpPr>
            <p:cNvPr id="227" name="Snip Single Corner Rectangle 226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cxnSp>
          <p:nvCxnSpPr>
            <p:cNvPr id="229" name="Straight Connector 228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119"/>
          <p:cNvGrpSpPr/>
          <p:nvPr/>
        </p:nvGrpSpPr>
        <p:grpSpPr>
          <a:xfrm>
            <a:off x="6685246" y="4633466"/>
            <a:ext cx="165197" cy="150127"/>
            <a:chOff x="3518775" y="3099604"/>
            <a:chExt cx="837204" cy="833454"/>
          </a:xfrm>
        </p:grpSpPr>
        <p:sp>
          <p:nvSpPr>
            <p:cNvPr id="234" name="Snip Single Corner Rectangle 233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239"/>
          <p:cNvGrpSpPr/>
          <p:nvPr/>
        </p:nvGrpSpPr>
        <p:grpSpPr>
          <a:xfrm>
            <a:off x="7274855" y="4559441"/>
            <a:ext cx="214581" cy="182144"/>
            <a:chOff x="3646078" y="5122603"/>
            <a:chExt cx="218655" cy="216024"/>
          </a:xfrm>
        </p:grpSpPr>
        <p:sp>
          <p:nvSpPr>
            <p:cNvPr id="241" name="Flowchart: Document 240"/>
            <p:cNvSpPr/>
            <p:nvPr/>
          </p:nvSpPr>
          <p:spPr>
            <a:xfrm>
              <a:off x="3648709" y="5122603"/>
              <a:ext cx="216024" cy="216024"/>
            </a:xfrm>
            <a:prstGeom prst="flowChartDocumen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grpSp>
          <p:nvGrpSpPr>
            <p:cNvPr id="45" name="Group 119"/>
            <p:cNvGrpSpPr/>
            <p:nvPr/>
          </p:nvGrpSpPr>
          <p:grpSpPr>
            <a:xfrm>
              <a:off x="3646078" y="5122638"/>
              <a:ext cx="168333" cy="178051"/>
              <a:chOff x="3518775" y="3099604"/>
              <a:chExt cx="837204" cy="83345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43" name="Snip Single Corner Rectangle 242"/>
              <p:cNvSpPr/>
              <p:nvPr/>
            </p:nvSpPr>
            <p:spPr>
              <a:xfrm rot="16200000">
                <a:off x="3528703" y="3105782"/>
                <a:ext cx="833454" cy="821098"/>
              </a:xfrm>
              <a:prstGeom prst="snip1Rect">
                <a:avLst>
                  <a:gd name="adj" fmla="val 35138"/>
                </a:avLst>
              </a:prstGeom>
              <a:grp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600" dirty="0"/>
              </a:p>
            </p:txBody>
          </p:sp>
          <p:sp>
            <p:nvSpPr>
              <p:cNvPr id="244" name="Freeform 243"/>
              <p:cNvSpPr/>
              <p:nvPr/>
            </p:nvSpPr>
            <p:spPr>
              <a:xfrm>
                <a:off x="3518775" y="3110753"/>
                <a:ext cx="333145" cy="318247"/>
              </a:xfrm>
              <a:custGeom>
                <a:avLst/>
                <a:gdLst>
                  <a:gd name="connsiteX0" fmla="*/ 0 w 331694"/>
                  <a:gd name="connsiteY0" fmla="*/ 349624 h 361577"/>
                  <a:gd name="connsiteX1" fmla="*/ 188259 w 331694"/>
                  <a:gd name="connsiteY1" fmla="*/ 286871 h 361577"/>
                  <a:gd name="connsiteX2" fmla="*/ 304800 w 331694"/>
                  <a:gd name="connsiteY2" fmla="*/ 313765 h 361577"/>
                  <a:gd name="connsiteX3" fmla="*/ 331694 w 331694"/>
                  <a:gd name="connsiteY3" fmla="*/ 0 h 36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694" h="361577">
                    <a:moveTo>
                      <a:pt x="0" y="349624"/>
                    </a:moveTo>
                    <a:cubicBezTo>
                      <a:pt x="68729" y="321235"/>
                      <a:pt x="137459" y="292847"/>
                      <a:pt x="188259" y="286871"/>
                    </a:cubicBezTo>
                    <a:cubicBezTo>
                      <a:pt x="239059" y="280895"/>
                      <a:pt x="280894" y="361577"/>
                      <a:pt x="304800" y="313765"/>
                    </a:cubicBezTo>
                    <a:cubicBezTo>
                      <a:pt x="328706" y="265953"/>
                      <a:pt x="331694" y="0"/>
                      <a:pt x="331694" y="0"/>
                    </a:cubicBezTo>
                  </a:path>
                </a:pathLst>
              </a:cu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sz="1600" dirty="0"/>
              </a:p>
            </p:txBody>
          </p:sp>
          <p:cxnSp>
            <p:nvCxnSpPr>
              <p:cNvPr id="245" name="Straight Connector 244"/>
              <p:cNvCxnSpPr/>
              <p:nvPr/>
            </p:nvCxnSpPr>
            <p:spPr>
              <a:xfrm>
                <a:off x="3707904" y="35010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3779912" y="36534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3707904" y="38058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3860304" y="3356992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248"/>
          <p:cNvGrpSpPr/>
          <p:nvPr/>
        </p:nvGrpSpPr>
        <p:grpSpPr>
          <a:xfrm>
            <a:off x="7345522" y="4620156"/>
            <a:ext cx="214581" cy="182144"/>
            <a:chOff x="3646078" y="5122603"/>
            <a:chExt cx="218655" cy="216024"/>
          </a:xfrm>
        </p:grpSpPr>
        <p:sp>
          <p:nvSpPr>
            <p:cNvPr id="250" name="Flowchart: Document 249"/>
            <p:cNvSpPr/>
            <p:nvPr/>
          </p:nvSpPr>
          <p:spPr>
            <a:xfrm>
              <a:off x="3648709" y="5122603"/>
              <a:ext cx="216024" cy="216024"/>
            </a:xfrm>
            <a:prstGeom prst="flowChartDocumen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grpSp>
          <p:nvGrpSpPr>
            <p:cNvPr id="47" name="Group 119"/>
            <p:cNvGrpSpPr/>
            <p:nvPr/>
          </p:nvGrpSpPr>
          <p:grpSpPr>
            <a:xfrm>
              <a:off x="3646078" y="5122638"/>
              <a:ext cx="168333" cy="178051"/>
              <a:chOff x="3518775" y="3099604"/>
              <a:chExt cx="837204" cy="83345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52" name="Snip Single Corner Rectangle 251"/>
              <p:cNvSpPr/>
              <p:nvPr/>
            </p:nvSpPr>
            <p:spPr>
              <a:xfrm rot="16200000">
                <a:off x="3528703" y="3105782"/>
                <a:ext cx="833454" cy="821098"/>
              </a:xfrm>
              <a:prstGeom prst="snip1Rect">
                <a:avLst>
                  <a:gd name="adj" fmla="val 35138"/>
                </a:avLst>
              </a:prstGeom>
              <a:grp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600" dirty="0"/>
              </a:p>
            </p:txBody>
          </p:sp>
          <p:sp>
            <p:nvSpPr>
              <p:cNvPr id="253" name="Freeform 252"/>
              <p:cNvSpPr/>
              <p:nvPr/>
            </p:nvSpPr>
            <p:spPr>
              <a:xfrm>
                <a:off x="3518775" y="3110753"/>
                <a:ext cx="333145" cy="318247"/>
              </a:xfrm>
              <a:custGeom>
                <a:avLst/>
                <a:gdLst>
                  <a:gd name="connsiteX0" fmla="*/ 0 w 331694"/>
                  <a:gd name="connsiteY0" fmla="*/ 349624 h 361577"/>
                  <a:gd name="connsiteX1" fmla="*/ 188259 w 331694"/>
                  <a:gd name="connsiteY1" fmla="*/ 286871 h 361577"/>
                  <a:gd name="connsiteX2" fmla="*/ 304800 w 331694"/>
                  <a:gd name="connsiteY2" fmla="*/ 313765 h 361577"/>
                  <a:gd name="connsiteX3" fmla="*/ 331694 w 331694"/>
                  <a:gd name="connsiteY3" fmla="*/ 0 h 36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694" h="361577">
                    <a:moveTo>
                      <a:pt x="0" y="349624"/>
                    </a:moveTo>
                    <a:cubicBezTo>
                      <a:pt x="68729" y="321235"/>
                      <a:pt x="137459" y="292847"/>
                      <a:pt x="188259" y="286871"/>
                    </a:cubicBezTo>
                    <a:cubicBezTo>
                      <a:pt x="239059" y="280895"/>
                      <a:pt x="280894" y="361577"/>
                      <a:pt x="304800" y="313765"/>
                    </a:cubicBezTo>
                    <a:cubicBezTo>
                      <a:pt x="328706" y="265953"/>
                      <a:pt x="331694" y="0"/>
                      <a:pt x="331694" y="0"/>
                    </a:cubicBezTo>
                  </a:path>
                </a:pathLst>
              </a:custGeom>
              <a:grp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sz="1600" dirty="0"/>
              </a:p>
            </p:txBody>
          </p:sp>
          <p:cxnSp>
            <p:nvCxnSpPr>
              <p:cNvPr id="254" name="Straight Connector 253"/>
              <p:cNvCxnSpPr/>
              <p:nvPr/>
            </p:nvCxnSpPr>
            <p:spPr>
              <a:xfrm>
                <a:off x="3707904" y="35010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3779912" y="36534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3707904" y="3805808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3860304" y="3356992"/>
                <a:ext cx="432048" cy="0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8" name="Straight Connector 257"/>
          <p:cNvCxnSpPr/>
          <p:nvPr/>
        </p:nvCxnSpPr>
        <p:spPr>
          <a:xfrm rot="5400000">
            <a:off x="7439463" y="4741585"/>
            <a:ext cx="60714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ruta 185"/>
          <p:cNvSpPr txBox="1"/>
          <p:nvPr/>
        </p:nvSpPr>
        <p:spPr>
          <a:xfrm>
            <a:off x="2977055" y="4940378"/>
            <a:ext cx="639008" cy="389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Team </a:t>
            </a:r>
          </a:p>
          <a:p>
            <a:r>
              <a:rPr lang="en-US" sz="1200" dirty="0" smtClean="0"/>
              <a:t> leader </a:t>
            </a:r>
          </a:p>
        </p:txBody>
      </p:sp>
      <p:cxnSp>
        <p:nvCxnSpPr>
          <p:cNvPr id="326" name="Straight Arrow Connector 325"/>
          <p:cNvCxnSpPr/>
          <p:nvPr/>
        </p:nvCxnSpPr>
        <p:spPr>
          <a:xfrm>
            <a:off x="3622480" y="5045159"/>
            <a:ext cx="1201328" cy="133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ruta 182"/>
          <p:cNvSpPr txBox="1"/>
          <p:nvPr/>
        </p:nvSpPr>
        <p:spPr>
          <a:xfrm>
            <a:off x="4485719" y="5073987"/>
            <a:ext cx="167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Agile Teamwork</a:t>
            </a:r>
            <a:endParaRPr lang="en-US" dirty="0"/>
          </a:p>
        </p:txBody>
      </p:sp>
      <p:sp>
        <p:nvSpPr>
          <p:cNvPr id="276" name="textruta 185"/>
          <p:cNvSpPr txBox="1"/>
          <p:nvPr/>
        </p:nvSpPr>
        <p:spPr>
          <a:xfrm>
            <a:off x="2277754" y="4725144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Agile</a:t>
            </a:r>
            <a:endParaRPr lang="en-US" sz="1200" dirty="0"/>
          </a:p>
        </p:txBody>
      </p:sp>
      <p:sp>
        <p:nvSpPr>
          <p:cNvPr id="285" name="textruta 185"/>
          <p:cNvSpPr txBox="1"/>
          <p:nvPr/>
        </p:nvSpPr>
        <p:spPr>
          <a:xfrm>
            <a:off x="6516216" y="5118162"/>
            <a:ext cx="1250663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Scrum/DSDM-ish</a:t>
            </a:r>
            <a:endParaRPr lang="en-US" sz="1200" dirty="0"/>
          </a:p>
        </p:txBody>
      </p:sp>
      <p:cxnSp>
        <p:nvCxnSpPr>
          <p:cNvPr id="288" name="Straight Arrow Connector 287"/>
          <p:cNvCxnSpPr/>
          <p:nvPr/>
        </p:nvCxnSpPr>
        <p:spPr>
          <a:xfrm rot="16200000" flipV="1">
            <a:off x="1739073" y="2949560"/>
            <a:ext cx="801075" cy="607827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rot="16200000" flipV="1">
            <a:off x="2695146" y="4144434"/>
            <a:ext cx="593740" cy="440432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emhörning 22"/>
          <p:cNvSpPr/>
          <p:nvPr/>
        </p:nvSpPr>
        <p:spPr>
          <a:xfrm>
            <a:off x="3419872" y="2636913"/>
            <a:ext cx="4536504" cy="144016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4163" y="2204864"/>
            <a:ext cx="29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7704" y="2204864"/>
            <a:ext cx="29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8640" y="2204864"/>
            <a:ext cx="29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1" name="Group 312"/>
          <p:cNvGrpSpPr/>
          <p:nvPr/>
        </p:nvGrpSpPr>
        <p:grpSpPr>
          <a:xfrm>
            <a:off x="6156176" y="2614904"/>
            <a:ext cx="186184" cy="166024"/>
            <a:chOff x="4555475" y="1183632"/>
            <a:chExt cx="474216" cy="454056"/>
          </a:xfrm>
        </p:grpSpPr>
        <p:sp>
          <p:nvSpPr>
            <p:cNvPr id="314" name="Oval 313"/>
            <p:cNvSpPr/>
            <p:nvPr/>
          </p:nvSpPr>
          <p:spPr>
            <a:xfrm>
              <a:off x="4555475" y="1187067"/>
              <a:ext cx="473725" cy="446184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/>
            </a:p>
          </p:txBody>
        </p:sp>
        <p:sp>
          <p:nvSpPr>
            <p:cNvPr id="315" name="Pie 314"/>
            <p:cNvSpPr/>
            <p:nvPr/>
          </p:nvSpPr>
          <p:spPr>
            <a:xfrm>
              <a:off x="4558616" y="1183632"/>
              <a:ext cx="471075" cy="454056"/>
            </a:xfrm>
            <a:prstGeom prst="pie">
              <a:avLst>
                <a:gd name="adj1" fmla="val 16196051"/>
                <a:gd name="adj2" fmla="val 7896329"/>
              </a:avLst>
            </a:prstGeom>
            <a:solidFill>
              <a:srgbClr val="00B05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7" name="Oval 316"/>
          <p:cNvSpPr/>
          <p:nvPr/>
        </p:nvSpPr>
        <p:spPr>
          <a:xfrm>
            <a:off x="7605213" y="2616865"/>
            <a:ext cx="174326" cy="163146"/>
          </a:xfrm>
          <a:prstGeom prst="ellipse">
            <a:avLst/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sp>
        <p:nvSpPr>
          <p:cNvPr id="318" name="Pie 317"/>
          <p:cNvSpPr/>
          <p:nvPr/>
        </p:nvSpPr>
        <p:spPr>
          <a:xfrm>
            <a:off x="4668168" y="2618267"/>
            <a:ext cx="184951" cy="166024"/>
          </a:xfrm>
          <a:prstGeom prst="pie">
            <a:avLst>
              <a:gd name="adj1" fmla="val 16196051"/>
              <a:gd name="adj2" fmla="val 16161798"/>
            </a:avLst>
          </a:prstGeom>
          <a:solidFill>
            <a:srgbClr val="00B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solidFill>
                <a:schemeClr val="tx1"/>
              </a:solidFill>
            </a:endParaRPr>
          </a:p>
        </p:txBody>
      </p:sp>
      <p:grpSp>
        <p:nvGrpSpPr>
          <p:cNvPr id="52" name="Group 274"/>
          <p:cNvGrpSpPr/>
          <p:nvPr/>
        </p:nvGrpSpPr>
        <p:grpSpPr>
          <a:xfrm>
            <a:off x="4622244" y="2761346"/>
            <a:ext cx="301735" cy="200055"/>
            <a:chOff x="4622244" y="2626622"/>
            <a:chExt cx="301735" cy="200055"/>
          </a:xfrm>
        </p:grpSpPr>
        <p:sp>
          <p:nvSpPr>
            <p:cNvPr id="264" name="Regular Pentagon 263"/>
            <p:cNvSpPr/>
            <p:nvPr/>
          </p:nvSpPr>
          <p:spPr>
            <a:xfrm>
              <a:off x="4659340" y="2637508"/>
              <a:ext cx="198513" cy="148555"/>
            </a:xfrm>
            <a:prstGeom prst="pentagon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500" dirty="0">
                <a:solidFill>
                  <a:schemeClr val="tx1"/>
                </a:solidFill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4622244" y="2626622"/>
              <a:ext cx="3017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 dirty="0" smtClean="0"/>
                <a:t> 1</a:t>
              </a:r>
              <a:endParaRPr lang="sv-SE" sz="700" dirty="0"/>
            </a:p>
          </p:txBody>
        </p:sp>
      </p:grpSp>
      <p:grpSp>
        <p:nvGrpSpPr>
          <p:cNvPr id="53" name="Group 281"/>
          <p:cNvGrpSpPr/>
          <p:nvPr/>
        </p:nvGrpSpPr>
        <p:grpSpPr>
          <a:xfrm>
            <a:off x="6108491" y="2757721"/>
            <a:ext cx="301735" cy="200055"/>
            <a:chOff x="4622244" y="2626622"/>
            <a:chExt cx="301735" cy="200055"/>
          </a:xfrm>
        </p:grpSpPr>
        <p:sp>
          <p:nvSpPr>
            <p:cNvPr id="287" name="Regular Pentagon 286"/>
            <p:cNvSpPr/>
            <p:nvPr/>
          </p:nvSpPr>
          <p:spPr>
            <a:xfrm>
              <a:off x="4659340" y="2637508"/>
              <a:ext cx="198513" cy="148555"/>
            </a:xfrm>
            <a:prstGeom prst="pentagon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500" dirty="0">
                <a:solidFill>
                  <a:schemeClr val="tx1"/>
                </a:solidFill>
              </a:endParaRP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4622244" y="2626622"/>
              <a:ext cx="3017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 dirty="0" smtClean="0"/>
                <a:t> 4</a:t>
              </a:r>
              <a:endParaRPr lang="sv-SE" sz="700" dirty="0"/>
            </a:p>
          </p:txBody>
        </p:sp>
      </p:grpSp>
      <p:grpSp>
        <p:nvGrpSpPr>
          <p:cNvPr id="56" name="Group 290"/>
          <p:cNvGrpSpPr/>
          <p:nvPr/>
        </p:nvGrpSpPr>
        <p:grpSpPr>
          <a:xfrm>
            <a:off x="7555101" y="2754744"/>
            <a:ext cx="301735" cy="200055"/>
            <a:chOff x="4622244" y="2626622"/>
            <a:chExt cx="301735" cy="200055"/>
          </a:xfrm>
        </p:grpSpPr>
        <p:sp>
          <p:nvSpPr>
            <p:cNvPr id="293" name="Regular Pentagon 292"/>
            <p:cNvSpPr/>
            <p:nvPr/>
          </p:nvSpPr>
          <p:spPr>
            <a:xfrm>
              <a:off x="4659340" y="2637508"/>
              <a:ext cx="198513" cy="148555"/>
            </a:xfrm>
            <a:prstGeom prst="pentagon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500" dirty="0">
                <a:solidFill>
                  <a:schemeClr val="tx1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4622244" y="2626622"/>
              <a:ext cx="3017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 dirty="0" smtClean="0"/>
                <a:t>11</a:t>
              </a:r>
              <a:endParaRPr lang="sv-SE" sz="700" dirty="0"/>
            </a:p>
          </p:txBody>
        </p:sp>
      </p:grpSp>
      <p:sp>
        <p:nvSpPr>
          <p:cNvPr id="300" name="textruta 184"/>
          <p:cNvSpPr txBox="1"/>
          <p:nvPr/>
        </p:nvSpPr>
        <p:spPr>
          <a:xfrm>
            <a:off x="3779912" y="2710661"/>
            <a:ext cx="1008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Checkpoints</a:t>
            </a:r>
            <a:endParaRPr lang="en-US" sz="1200" dirty="0"/>
          </a:p>
        </p:txBody>
      </p:sp>
      <p:pic>
        <p:nvPicPr>
          <p:cNvPr id="214" name="Picture 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53328" y="1412776"/>
            <a:ext cx="1386424" cy="92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3174" y="548680"/>
            <a:ext cx="7256771" cy="708688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Lean and Agile Teamwork </a:t>
            </a:r>
            <a:endParaRPr lang="sv-S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5004048" y="198884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Roadmap</a:t>
            </a:r>
            <a:r>
              <a:rPr lang="sv-SE" dirty="0" smtClean="0"/>
              <a:t> 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5400" dirty="0"/>
              <a:t>Uppföljning mot plan, </a:t>
            </a:r>
            <a:r>
              <a:rPr lang="sv-SE" sz="5400" dirty="0" smtClean="0"/>
              <a:t>EV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8" name="Bildobjekt 7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13" y="3284984"/>
            <a:ext cx="4964129" cy="307102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5544616" cy="1476837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251520" y="3236322"/>
            <a:ext cx="2952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accent1"/>
                </a:solidFill>
              </a:rPr>
              <a:t>Earned Value Beräkningen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600" dirty="0" smtClean="0"/>
              <a:t>Hur mycket är klart?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600" dirty="0" smtClean="0"/>
              <a:t>Hur mycket skulle vara klart?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600" dirty="0" smtClean="0"/>
              <a:t>Vad har det kostat</a:t>
            </a:r>
          </a:p>
          <a:p>
            <a:pPr marL="285750" indent="-285750">
              <a:buFont typeface="Arial" pitchFamily="34" charset="0"/>
              <a:buChar char="•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7875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147BA-4D65-46F1-A547-B1F34EDFE583}" type="datetime1">
              <a:rPr lang="sv-SE"/>
              <a:pPr>
                <a:defRPr/>
              </a:pPr>
              <a:t>2014-01-07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6B7F3-9022-4342-80A1-AFEB0579D854}" type="slidenum">
              <a:rPr lang="sv-SE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47452"/>
            <a:ext cx="8229600" cy="7493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v-SE" dirty="0" smtClean="0"/>
              <a:t>Enkelt att räkna ut EV index</a:t>
            </a:r>
            <a:endParaRPr lang="en-US" dirty="0" smtClean="0"/>
          </a:p>
        </p:txBody>
      </p:sp>
      <p:sp>
        <p:nvSpPr>
          <p:cNvPr id="6150" name="Rectangle 3"/>
          <p:cNvSpPr txBox="1">
            <a:spLocks noChangeArrowheads="1"/>
          </p:cNvSpPr>
          <p:nvPr/>
        </p:nvSpPr>
        <p:spPr bwMode="auto">
          <a:xfrm>
            <a:off x="849313" y="4446984"/>
            <a:ext cx="7610475" cy="179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sv-SE" sz="2000">
                <a:latin typeface="Calibri" pitchFamily="34" charset="0"/>
              </a:rPr>
              <a:t>Cost Performance Index(cpi) är relationen mellan verkligt värde och verklig kostnad. I exemplet är det aktuella värdet EV/A~0,5.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sv-SE" sz="20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sv-SE" sz="2000">
                <a:latin typeface="Calibri" pitchFamily="34" charset="0"/>
              </a:rPr>
              <a:t>Schedule Performance Index(spi) är relationen mellan verkligt värde och ursprungsplan. I exemplet är det aktuella värdet EV/BLP~0,35. 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6148" name="Rectangle 28"/>
          <p:cNvSpPr>
            <a:spLocks noChangeArrowheads="1"/>
          </p:cNvSpPr>
          <p:nvPr/>
        </p:nvSpPr>
        <p:spPr bwMode="auto">
          <a:xfrm>
            <a:off x="571500" y="1484064"/>
            <a:ext cx="8013700" cy="2946400"/>
          </a:xfrm>
          <a:prstGeom prst="rect">
            <a:avLst/>
          </a:prstGeom>
          <a:solidFill>
            <a:srgbClr val="F7F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latin typeface="Verdana" pitchFamily="34" charset="0"/>
            </a:endParaRPr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 flipV="1">
            <a:off x="1701800" y="2055564"/>
            <a:ext cx="0" cy="200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1701800" y="4062164"/>
            <a:ext cx="604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 flipV="1">
            <a:off x="1701800" y="2131764"/>
            <a:ext cx="4368800" cy="193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 rot="-1475650">
            <a:off x="1527175" y="3046164"/>
            <a:ext cx="3319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b="1">
                <a:latin typeface="Verdana" pitchFamily="34" charset="0"/>
              </a:rPr>
              <a:t>Baseline Planning (BLP)</a:t>
            </a:r>
            <a:endParaRPr lang="en-US" b="1">
              <a:latin typeface="Verdana" pitchFamily="34" charset="0"/>
            </a:endParaRPr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>
            <a:off x="4521200" y="2144464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 flipV="1">
            <a:off x="1714500" y="3236664"/>
            <a:ext cx="2806700" cy="8255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594225" y="3020764"/>
            <a:ext cx="2157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b="1">
                <a:latin typeface="Verdana" pitchFamily="34" charset="0"/>
              </a:rPr>
              <a:t>Actual Cost (A)</a:t>
            </a:r>
            <a:endParaRPr lang="en-US" b="1">
              <a:latin typeface="Verdana" pitchFamily="34" charset="0"/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1701800" y="3643064"/>
            <a:ext cx="2819400" cy="4191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59" name="Text Box 17"/>
          <p:cNvSpPr txBox="1">
            <a:spLocks noChangeArrowheads="1"/>
          </p:cNvSpPr>
          <p:nvPr/>
        </p:nvSpPr>
        <p:spPr bwMode="auto">
          <a:xfrm>
            <a:off x="4594225" y="3452564"/>
            <a:ext cx="2560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b="1">
                <a:latin typeface="Verdana" pitchFamily="34" charset="0"/>
              </a:rPr>
              <a:t>Earned Value (EV)</a:t>
            </a:r>
            <a:endParaRPr lang="en-US" b="1">
              <a:latin typeface="Verdana" pitchFamily="34" charset="0"/>
            </a:endParaRPr>
          </a:p>
        </p:txBody>
      </p:sp>
      <p:sp>
        <p:nvSpPr>
          <p:cNvPr id="6160" name="Line 18"/>
          <p:cNvSpPr>
            <a:spLocks noChangeShapeType="1"/>
          </p:cNvSpPr>
          <p:nvPr/>
        </p:nvSpPr>
        <p:spPr bwMode="auto">
          <a:xfrm flipH="1">
            <a:off x="2667000" y="3630364"/>
            <a:ext cx="18542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61" name="Line 19"/>
          <p:cNvSpPr>
            <a:spLocks noChangeShapeType="1"/>
          </p:cNvSpPr>
          <p:nvPr/>
        </p:nvSpPr>
        <p:spPr bwMode="auto">
          <a:xfrm>
            <a:off x="2654300" y="3630364"/>
            <a:ext cx="0" cy="4318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162" name="Text Box 21"/>
          <p:cNvSpPr txBox="1">
            <a:spLocks noChangeArrowheads="1"/>
          </p:cNvSpPr>
          <p:nvPr/>
        </p:nvSpPr>
        <p:spPr bwMode="auto">
          <a:xfrm>
            <a:off x="3929063" y="4049464"/>
            <a:ext cx="1189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sz="1400" b="1">
                <a:latin typeface="Verdana" pitchFamily="34" charset="0"/>
              </a:rPr>
              <a:t>Time Now</a:t>
            </a:r>
            <a:endParaRPr lang="en-US" sz="1400" b="1">
              <a:latin typeface="Verdana" pitchFamily="34" charset="0"/>
            </a:endParaRPr>
          </a:p>
        </p:txBody>
      </p:sp>
      <p:sp>
        <p:nvSpPr>
          <p:cNvPr id="6163" name="Text Box 23"/>
          <p:cNvSpPr txBox="1">
            <a:spLocks noChangeArrowheads="1"/>
          </p:cNvSpPr>
          <p:nvPr/>
        </p:nvSpPr>
        <p:spPr bwMode="auto">
          <a:xfrm>
            <a:off x="7273925" y="4006602"/>
            <a:ext cx="117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>
                <a:latin typeface="Verdana" pitchFamily="34" charset="0"/>
              </a:rPr>
              <a:t>Time Line</a:t>
            </a:r>
            <a:endParaRPr lang="en-US">
              <a:latin typeface="Verdana" pitchFamily="34" charset="0"/>
            </a:endParaRPr>
          </a:p>
        </p:txBody>
      </p:sp>
      <p:sp>
        <p:nvSpPr>
          <p:cNvPr id="6164" name="Text Box 24"/>
          <p:cNvSpPr txBox="1">
            <a:spLocks noChangeArrowheads="1"/>
          </p:cNvSpPr>
          <p:nvPr/>
        </p:nvSpPr>
        <p:spPr bwMode="auto">
          <a:xfrm>
            <a:off x="1749425" y="1936502"/>
            <a:ext cx="60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>
                <a:latin typeface="Verdana" pitchFamily="34" charset="0"/>
              </a:rPr>
              <a:t>Cost</a:t>
            </a:r>
            <a:endParaRPr lang="en-US">
              <a:latin typeface="Verdana" pitchFamily="34" charset="0"/>
            </a:endParaRPr>
          </a:p>
        </p:txBody>
      </p:sp>
      <p:sp>
        <p:nvSpPr>
          <p:cNvPr id="6165" name="Oval 25"/>
          <p:cNvSpPr>
            <a:spLocks noChangeArrowheads="1"/>
          </p:cNvSpPr>
          <p:nvPr/>
        </p:nvSpPr>
        <p:spPr bwMode="auto">
          <a:xfrm>
            <a:off x="4445000" y="2741364"/>
            <a:ext cx="1651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sv-SE">
              <a:latin typeface="Verdana" pitchFamily="34" charset="0"/>
            </a:endParaRPr>
          </a:p>
        </p:txBody>
      </p:sp>
      <p:sp>
        <p:nvSpPr>
          <p:cNvPr id="6166" name="Oval 26"/>
          <p:cNvSpPr>
            <a:spLocks noChangeArrowheads="1"/>
          </p:cNvSpPr>
          <p:nvPr/>
        </p:nvSpPr>
        <p:spPr bwMode="auto">
          <a:xfrm>
            <a:off x="4445000" y="3160464"/>
            <a:ext cx="1651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sv-SE">
              <a:latin typeface="Verdana" pitchFamily="34" charset="0"/>
            </a:endParaRPr>
          </a:p>
        </p:txBody>
      </p:sp>
      <p:sp>
        <p:nvSpPr>
          <p:cNvPr id="6167" name="Oval 27"/>
          <p:cNvSpPr>
            <a:spLocks noChangeArrowheads="1"/>
          </p:cNvSpPr>
          <p:nvPr/>
        </p:nvSpPr>
        <p:spPr bwMode="auto">
          <a:xfrm>
            <a:off x="4445000" y="3554164"/>
            <a:ext cx="1651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sv-SE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sv-SE" dirty="0" smtClean="0"/>
              <a:t>Analys à la ”Gartner”</a:t>
            </a:r>
            <a:r>
              <a:rPr lang="sv-SE" dirty="0"/>
              <a:t> med EV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Copyright: Georg Silber, 2012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18</a:t>
            </a:fld>
            <a:endParaRPr lang="sv-SE" dirty="0"/>
          </a:p>
        </p:txBody>
      </p:sp>
      <p:grpSp>
        <p:nvGrpSpPr>
          <p:cNvPr id="3" name="Grupp 2"/>
          <p:cNvGrpSpPr/>
          <p:nvPr/>
        </p:nvGrpSpPr>
        <p:grpSpPr>
          <a:xfrm>
            <a:off x="1063377" y="1484784"/>
            <a:ext cx="3076575" cy="2176140"/>
            <a:chOff x="1063377" y="1484784"/>
            <a:chExt cx="3076575" cy="2176140"/>
          </a:xfrm>
        </p:grpSpPr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1142752" y="1844824"/>
              <a:ext cx="2997200" cy="1816100"/>
            </a:xfrm>
            <a:prstGeom prst="rect">
              <a:avLst/>
            </a:prstGeom>
            <a:solidFill>
              <a:srgbClr val="D6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>
                <a:latin typeface="Verdana" pitchFamily="34" charset="0"/>
              </a:endParaRPr>
            </a:p>
          </p:txBody>
        </p:sp>
        <p:sp>
          <p:nvSpPr>
            <p:cNvPr id="58" name="Line 53"/>
            <p:cNvSpPr>
              <a:spLocks noChangeShapeType="1"/>
            </p:cNvSpPr>
            <p:nvPr/>
          </p:nvSpPr>
          <p:spPr bwMode="auto">
            <a:xfrm flipV="1">
              <a:off x="1498352" y="1881337"/>
              <a:ext cx="0" cy="1419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>
              <a:off x="1498352" y="3300562"/>
              <a:ext cx="2374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>
              <a:off x="1452315" y="2373462"/>
              <a:ext cx="2024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 flipV="1">
              <a:off x="2938215" y="2013099"/>
              <a:ext cx="0" cy="135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2" name="Text Box 57"/>
            <p:cNvSpPr txBox="1">
              <a:spLocks noChangeArrowheads="1"/>
            </p:cNvSpPr>
            <p:nvPr/>
          </p:nvSpPr>
          <p:spPr bwMode="auto">
            <a:xfrm>
              <a:off x="1063377" y="1876574"/>
              <a:ext cx="50165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v-SE" sz="1400">
                  <a:latin typeface="Verdana" pitchFamily="34" charset="0"/>
                </a:rPr>
                <a:t> cpi</a:t>
              </a:r>
            </a:p>
            <a:p>
              <a:pPr eaLnBrk="1" hangingPunct="1"/>
              <a:endParaRPr lang="sv-SE" sz="1400">
                <a:latin typeface="Verdana" pitchFamily="34" charset="0"/>
              </a:endParaRPr>
            </a:p>
            <a:p>
              <a:pPr eaLnBrk="1" hangingPunct="1"/>
              <a:r>
                <a:rPr lang="sv-SE" sz="1400">
                  <a:latin typeface="Verdana" pitchFamily="34" charset="0"/>
                </a:rPr>
                <a:t>0,8</a:t>
              </a:r>
              <a:endParaRPr lang="en-US" sz="1400">
                <a:latin typeface="Verdana" pitchFamily="34" charset="0"/>
              </a:endParaRPr>
            </a:p>
          </p:txBody>
        </p:sp>
        <p:sp>
          <p:nvSpPr>
            <p:cNvPr id="63" name="Text Box 58"/>
            <p:cNvSpPr txBox="1">
              <a:spLocks noChangeArrowheads="1"/>
            </p:cNvSpPr>
            <p:nvPr/>
          </p:nvSpPr>
          <p:spPr bwMode="auto">
            <a:xfrm>
              <a:off x="2723902" y="3316437"/>
              <a:ext cx="9207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v-SE" sz="1400">
                  <a:latin typeface="Verdana" pitchFamily="34" charset="0"/>
                </a:rPr>
                <a:t>0,8   spi</a:t>
              </a:r>
              <a:endParaRPr lang="en-US" sz="1400">
                <a:latin typeface="Verdana" pitchFamily="34" charset="0"/>
              </a:endParaRPr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3176015" y="2095619"/>
              <a:ext cx="128587" cy="120650"/>
            </a:xfrm>
            <a:prstGeom prst="ellipse">
              <a:avLst/>
            </a:prstGeom>
            <a:solidFill>
              <a:srgbClr val="F91E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latin typeface="Verdana" pitchFamily="34" charset="0"/>
              </a:endParaRPr>
            </a:p>
          </p:txBody>
        </p:sp>
        <p:sp>
          <p:nvSpPr>
            <p:cNvPr id="65" name="textruta 64"/>
            <p:cNvSpPr txBox="1"/>
            <p:nvPr/>
          </p:nvSpPr>
          <p:spPr>
            <a:xfrm>
              <a:off x="1986916" y="1484784"/>
              <a:ext cx="1432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Som planerat</a:t>
              </a:r>
              <a:endParaRPr lang="sv-SE" dirty="0"/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4932040" y="1475492"/>
            <a:ext cx="3203314" cy="2185432"/>
            <a:chOff x="4932040" y="1475492"/>
            <a:chExt cx="3203314" cy="2185432"/>
          </a:xfrm>
        </p:grpSpPr>
        <p:grpSp>
          <p:nvGrpSpPr>
            <p:cNvPr id="38" name="Grupp 37"/>
            <p:cNvGrpSpPr/>
            <p:nvPr/>
          </p:nvGrpSpPr>
          <p:grpSpPr>
            <a:xfrm>
              <a:off x="4932040" y="1844824"/>
              <a:ext cx="3076575" cy="1816100"/>
              <a:chOff x="987425" y="1854200"/>
              <a:chExt cx="3076575" cy="1816100"/>
            </a:xfrm>
          </p:grpSpPr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1066800" y="1854200"/>
                <a:ext cx="2997200" cy="1816100"/>
              </a:xfrm>
              <a:prstGeom prst="rect">
                <a:avLst/>
              </a:prstGeom>
              <a:solidFill>
                <a:srgbClr val="D6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>
                  <a:latin typeface="Verdana" pitchFamily="34" charset="0"/>
                </a:endParaRPr>
              </a:p>
            </p:txBody>
          </p:sp>
          <p:sp>
            <p:nvSpPr>
              <p:cNvPr id="40" name="Line 53"/>
              <p:cNvSpPr>
                <a:spLocks noChangeShapeType="1"/>
              </p:cNvSpPr>
              <p:nvPr/>
            </p:nvSpPr>
            <p:spPr bwMode="auto">
              <a:xfrm flipV="1">
                <a:off x="1422400" y="1890713"/>
                <a:ext cx="0" cy="1419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1422400" y="3309938"/>
                <a:ext cx="23749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" name="Line 55"/>
              <p:cNvSpPr>
                <a:spLocks noChangeShapeType="1"/>
              </p:cNvSpPr>
              <p:nvPr/>
            </p:nvSpPr>
            <p:spPr bwMode="auto">
              <a:xfrm>
                <a:off x="1376363" y="2382838"/>
                <a:ext cx="20240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Line 56"/>
              <p:cNvSpPr>
                <a:spLocks noChangeShapeType="1"/>
              </p:cNvSpPr>
              <p:nvPr/>
            </p:nvSpPr>
            <p:spPr bwMode="auto">
              <a:xfrm flipV="1">
                <a:off x="2862263" y="2022475"/>
                <a:ext cx="0" cy="13525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" name="Text Box 57"/>
              <p:cNvSpPr txBox="1">
                <a:spLocks noChangeArrowheads="1"/>
              </p:cNvSpPr>
              <p:nvPr/>
            </p:nvSpPr>
            <p:spPr bwMode="auto">
              <a:xfrm>
                <a:off x="987425" y="1885950"/>
                <a:ext cx="501650" cy="738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sv-SE" sz="1400">
                    <a:latin typeface="Verdana" pitchFamily="34" charset="0"/>
                  </a:rPr>
                  <a:t> cpi</a:t>
                </a:r>
              </a:p>
              <a:p>
                <a:pPr eaLnBrk="1" hangingPunct="1"/>
                <a:endParaRPr lang="sv-SE" sz="1400">
                  <a:latin typeface="Verdana" pitchFamily="34" charset="0"/>
                </a:endParaRPr>
              </a:p>
              <a:p>
                <a:pPr eaLnBrk="1" hangingPunct="1"/>
                <a:r>
                  <a:rPr lang="sv-SE" sz="1400">
                    <a:latin typeface="Verdana" pitchFamily="34" charset="0"/>
                  </a:rPr>
                  <a:t>0,8</a:t>
                </a:r>
                <a:endParaRPr lang="en-US" sz="1400">
                  <a:latin typeface="Verdana" pitchFamily="34" charset="0"/>
                </a:endParaRPr>
              </a:p>
            </p:txBody>
          </p:sp>
          <p:sp>
            <p:nvSpPr>
              <p:cNvPr id="45" name="Text Box 58"/>
              <p:cNvSpPr txBox="1">
                <a:spLocks noChangeArrowheads="1"/>
              </p:cNvSpPr>
              <p:nvPr/>
            </p:nvSpPr>
            <p:spPr bwMode="auto">
              <a:xfrm>
                <a:off x="2647950" y="3325813"/>
                <a:ext cx="9207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sv-SE" sz="1400">
                    <a:latin typeface="Verdana" pitchFamily="34" charset="0"/>
                  </a:rPr>
                  <a:t>0,8   spi</a:t>
                </a:r>
                <a:endParaRPr lang="en-US" sz="1400">
                  <a:latin typeface="Verdana" pitchFamily="34" charset="0"/>
                </a:endParaRPr>
              </a:p>
            </p:txBody>
          </p:sp>
          <p:sp>
            <p:nvSpPr>
              <p:cNvPr id="46" name="Oval 59"/>
              <p:cNvSpPr>
                <a:spLocks noChangeArrowheads="1"/>
              </p:cNvSpPr>
              <p:nvPr/>
            </p:nvSpPr>
            <p:spPr bwMode="auto">
              <a:xfrm>
                <a:off x="2984891" y="2652323"/>
                <a:ext cx="128587" cy="120650"/>
              </a:xfrm>
              <a:prstGeom prst="ellipse">
                <a:avLst/>
              </a:prstGeom>
              <a:solidFill>
                <a:srgbClr val="F91E0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Verdana" pitchFamily="34" charset="0"/>
                </a:endParaRPr>
              </a:p>
            </p:txBody>
          </p:sp>
        </p:grpSp>
        <p:sp>
          <p:nvSpPr>
            <p:cNvPr id="66" name="textruta 65"/>
            <p:cNvSpPr txBox="1"/>
            <p:nvPr/>
          </p:nvSpPr>
          <p:spPr>
            <a:xfrm>
              <a:off x="5004048" y="1475492"/>
              <a:ext cx="3131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Överleverans eller </a:t>
              </a:r>
              <a:r>
                <a:rPr lang="sv-SE" dirty="0" smtClean="0">
                  <a:solidFill>
                    <a:srgbClr val="FF0000"/>
                  </a:solidFill>
                </a:rPr>
                <a:t>ineffektivitet</a:t>
              </a:r>
              <a:endParaRPr lang="sv-SE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1066800" y="3789040"/>
            <a:ext cx="3076575" cy="2159429"/>
            <a:chOff x="1066800" y="3789040"/>
            <a:chExt cx="3076575" cy="2159429"/>
          </a:xfrm>
        </p:grpSpPr>
        <p:grpSp>
          <p:nvGrpSpPr>
            <p:cNvPr id="18" name="Grupp 17"/>
            <p:cNvGrpSpPr/>
            <p:nvPr/>
          </p:nvGrpSpPr>
          <p:grpSpPr>
            <a:xfrm>
              <a:off x="1066800" y="4132369"/>
              <a:ext cx="3076575" cy="1816100"/>
              <a:chOff x="987425" y="1854200"/>
              <a:chExt cx="3076575" cy="1816100"/>
            </a:xfrm>
          </p:grpSpPr>
          <p:sp>
            <p:nvSpPr>
              <p:cNvPr id="19" name="Rectangle 35"/>
              <p:cNvSpPr>
                <a:spLocks noChangeArrowheads="1"/>
              </p:cNvSpPr>
              <p:nvPr/>
            </p:nvSpPr>
            <p:spPr bwMode="auto">
              <a:xfrm>
                <a:off x="1066800" y="1854200"/>
                <a:ext cx="2997200" cy="1816100"/>
              </a:xfrm>
              <a:prstGeom prst="rect">
                <a:avLst/>
              </a:prstGeom>
              <a:solidFill>
                <a:srgbClr val="D6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>
                  <a:latin typeface="Verdana" pitchFamily="34" charset="0"/>
                </a:endParaRPr>
              </a:p>
            </p:txBody>
          </p:sp>
          <p:sp>
            <p:nvSpPr>
              <p:cNvPr id="21" name="Line 53"/>
              <p:cNvSpPr>
                <a:spLocks noChangeShapeType="1"/>
              </p:cNvSpPr>
              <p:nvPr/>
            </p:nvSpPr>
            <p:spPr bwMode="auto">
              <a:xfrm flipV="1">
                <a:off x="1422400" y="1890713"/>
                <a:ext cx="0" cy="1419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Line 54"/>
              <p:cNvSpPr>
                <a:spLocks noChangeShapeType="1"/>
              </p:cNvSpPr>
              <p:nvPr/>
            </p:nvSpPr>
            <p:spPr bwMode="auto">
              <a:xfrm>
                <a:off x="1422400" y="3309938"/>
                <a:ext cx="23749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Line 55"/>
              <p:cNvSpPr>
                <a:spLocks noChangeShapeType="1"/>
              </p:cNvSpPr>
              <p:nvPr/>
            </p:nvSpPr>
            <p:spPr bwMode="auto">
              <a:xfrm>
                <a:off x="1376363" y="2382838"/>
                <a:ext cx="20240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Line 56"/>
              <p:cNvSpPr>
                <a:spLocks noChangeShapeType="1"/>
              </p:cNvSpPr>
              <p:nvPr/>
            </p:nvSpPr>
            <p:spPr bwMode="auto">
              <a:xfrm flipV="1">
                <a:off x="2862263" y="2022475"/>
                <a:ext cx="0" cy="13525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Text Box 57"/>
              <p:cNvSpPr txBox="1">
                <a:spLocks noChangeArrowheads="1"/>
              </p:cNvSpPr>
              <p:nvPr/>
            </p:nvSpPr>
            <p:spPr bwMode="auto">
              <a:xfrm>
                <a:off x="987425" y="1885950"/>
                <a:ext cx="501650" cy="738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sv-SE" sz="1400">
                    <a:latin typeface="Verdana" pitchFamily="34" charset="0"/>
                  </a:rPr>
                  <a:t> cpi</a:t>
                </a:r>
              </a:p>
              <a:p>
                <a:pPr eaLnBrk="1" hangingPunct="1"/>
                <a:endParaRPr lang="sv-SE" sz="1400">
                  <a:latin typeface="Verdana" pitchFamily="34" charset="0"/>
                </a:endParaRPr>
              </a:p>
              <a:p>
                <a:pPr eaLnBrk="1" hangingPunct="1"/>
                <a:r>
                  <a:rPr lang="sv-SE" sz="1400">
                    <a:latin typeface="Verdana" pitchFamily="34" charset="0"/>
                  </a:rPr>
                  <a:t>0,8</a:t>
                </a:r>
                <a:endParaRPr lang="en-US" sz="1400">
                  <a:latin typeface="Verdana" pitchFamily="34" charset="0"/>
                </a:endParaRPr>
              </a:p>
            </p:txBody>
          </p:sp>
          <p:sp>
            <p:nvSpPr>
              <p:cNvPr id="26" name="Text Box 58"/>
              <p:cNvSpPr txBox="1">
                <a:spLocks noChangeArrowheads="1"/>
              </p:cNvSpPr>
              <p:nvPr/>
            </p:nvSpPr>
            <p:spPr bwMode="auto">
              <a:xfrm>
                <a:off x="2647950" y="3325813"/>
                <a:ext cx="9207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sv-SE" sz="1400">
                    <a:latin typeface="Verdana" pitchFamily="34" charset="0"/>
                  </a:rPr>
                  <a:t>0,8   spi</a:t>
                </a:r>
                <a:endParaRPr lang="en-US" sz="1400">
                  <a:latin typeface="Verdana" pitchFamily="34" charset="0"/>
                </a:endParaRPr>
              </a:p>
            </p:txBody>
          </p:sp>
          <p:sp>
            <p:nvSpPr>
              <p:cNvPr id="27" name="Oval 59"/>
              <p:cNvSpPr>
                <a:spLocks noChangeArrowheads="1"/>
              </p:cNvSpPr>
              <p:nvPr/>
            </p:nvSpPr>
            <p:spPr bwMode="auto">
              <a:xfrm>
                <a:off x="2560638" y="2241940"/>
                <a:ext cx="128587" cy="120650"/>
              </a:xfrm>
              <a:prstGeom prst="ellipse">
                <a:avLst/>
              </a:prstGeom>
              <a:solidFill>
                <a:srgbClr val="F91E0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Verdana" pitchFamily="34" charset="0"/>
                </a:endParaRPr>
              </a:p>
            </p:txBody>
          </p:sp>
        </p:grpSp>
        <p:sp>
          <p:nvSpPr>
            <p:cNvPr id="76" name="textruta 75"/>
            <p:cNvSpPr txBox="1"/>
            <p:nvPr/>
          </p:nvSpPr>
          <p:spPr>
            <a:xfrm>
              <a:off x="1543727" y="3789040"/>
              <a:ext cx="2524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solidFill>
                    <a:srgbClr val="FF0000"/>
                  </a:solidFill>
                </a:rPr>
                <a:t>Försening</a:t>
              </a:r>
              <a:r>
                <a:rPr lang="sv-SE" dirty="0" smtClean="0"/>
                <a:t> gentemot plan</a:t>
              </a:r>
              <a:endParaRPr lang="sv-SE" dirty="0"/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4572000" y="3789040"/>
            <a:ext cx="4135427" cy="2160240"/>
            <a:chOff x="4572000" y="3789040"/>
            <a:chExt cx="4135427" cy="2160240"/>
          </a:xfrm>
        </p:grpSpPr>
        <p:grpSp>
          <p:nvGrpSpPr>
            <p:cNvPr id="47" name="Grupp 46"/>
            <p:cNvGrpSpPr/>
            <p:nvPr/>
          </p:nvGrpSpPr>
          <p:grpSpPr>
            <a:xfrm>
              <a:off x="4971727" y="4133180"/>
              <a:ext cx="3076575" cy="1816100"/>
              <a:chOff x="987425" y="1854200"/>
              <a:chExt cx="3076575" cy="1816100"/>
            </a:xfrm>
          </p:grpSpPr>
          <p:sp>
            <p:nvSpPr>
              <p:cNvPr id="48" name="Rectangle 35"/>
              <p:cNvSpPr>
                <a:spLocks noChangeArrowheads="1"/>
              </p:cNvSpPr>
              <p:nvPr/>
            </p:nvSpPr>
            <p:spPr bwMode="auto">
              <a:xfrm>
                <a:off x="1066800" y="1854200"/>
                <a:ext cx="2997200" cy="1816100"/>
              </a:xfrm>
              <a:prstGeom prst="rect">
                <a:avLst/>
              </a:prstGeom>
              <a:solidFill>
                <a:srgbClr val="D6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>
                  <a:latin typeface="Verdana" pitchFamily="34" charset="0"/>
                </a:endParaRPr>
              </a:p>
            </p:txBody>
          </p:sp>
          <p:sp>
            <p:nvSpPr>
              <p:cNvPr id="49" name="Line 53"/>
              <p:cNvSpPr>
                <a:spLocks noChangeShapeType="1"/>
              </p:cNvSpPr>
              <p:nvPr/>
            </p:nvSpPr>
            <p:spPr bwMode="auto">
              <a:xfrm flipV="1">
                <a:off x="1422400" y="1890713"/>
                <a:ext cx="0" cy="1419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" name="Line 54"/>
              <p:cNvSpPr>
                <a:spLocks noChangeShapeType="1"/>
              </p:cNvSpPr>
              <p:nvPr/>
            </p:nvSpPr>
            <p:spPr bwMode="auto">
              <a:xfrm>
                <a:off x="1422400" y="3309938"/>
                <a:ext cx="23749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" name="Line 55"/>
              <p:cNvSpPr>
                <a:spLocks noChangeShapeType="1"/>
              </p:cNvSpPr>
              <p:nvPr/>
            </p:nvSpPr>
            <p:spPr bwMode="auto">
              <a:xfrm>
                <a:off x="1376363" y="2382838"/>
                <a:ext cx="20240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" name="Line 56"/>
              <p:cNvSpPr>
                <a:spLocks noChangeShapeType="1"/>
              </p:cNvSpPr>
              <p:nvPr/>
            </p:nvSpPr>
            <p:spPr bwMode="auto">
              <a:xfrm flipV="1">
                <a:off x="2862263" y="2022475"/>
                <a:ext cx="0" cy="13525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" name="Text Box 57"/>
              <p:cNvSpPr txBox="1">
                <a:spLocks noChangeArrowheads="1"/>
              </p:cNvSpPr>
              <p:nvPr/>
            </p:nvSpPr>
            <p:spPr bwMode="auto">
              <a:xfrm>
                <a:off x="987425" y="1885950"/>
                <a:ext cx="501650" cy="738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sv-SE" sz="1400">
                    <a:latin typeface="Verdana" pitchFamily="34" charset="0"/>
                  </a:rPr>
                  <a:t> cpi</a:t>
                </a:r>
              </a:p>
              <a:p>
                <a:pPr eaLnBrk="1" hangingPunct="1"/>
                <a:endParaRPr lang="sv-SE" sz="1400">
                  <a:latin typeface="Verdana" pitchFamily="34" charset="0"/>
                </a:endParaRPr>
              </a:p>
              <a:p>
                <a:pPr eaLnBrk="1" hangingPunct="1"/>
                <a:r>
                  <a:rPr lang="sv-SE" sz="1400">
                    <a:latin typeface="Verdana" pitchFamily="34" charset="0"/>
                  </a:rPr>
                  <a:t>0,8</a:t>
                </a:r>
                <a:endParaRPr lang="en-US" sz="1400">
                  <a:latin typeface="Verdana" pitchFamily="34" charset="0"/>
                </a:endParaRPr>
              </a:p>
            </p:txBody>
          </p:sp>
          <p:sp>
            <p:nvSpPr>
              <p:cNvPr id="54" name="Text Box 58"/>
              <p:cNvSpPr txBox="1">
                <a:spLocks noChangeArrowheads="1"/>
              </p:cNvSpPr>
              <p:nvPr/>
            </p:nvSpPr>
            <p:spPr bwMode="auto">
              <a:xfrm>
                <a:off x="2647950" y="3325813"/>
                <a:ext cx="9207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sv-SE" sz="1400">
                    <a:latin typeface="Verdana" pitchFamily="34" charset="0"/>
                  </a:rPr>
                  <a:t>0,8   spi</a:t>
                </a:r>
                <a:endParaRPr lang="en-US" sz="1400">
                  <a:latin typeface="Verdana" pitchFamily="34" charset="0"/>
                </a:endParaRPr>
              </a:p>
            </p:txBody>
          </p:sp>
          <p:sp>
            <p:nvSpPr>
              <p:cNvPr id="55" name="Oval 59"/>
              <p:cNvSpPr>
                <a:spLocks noChangeArrowheads="1"/>
              </p:cNvSpPr>
              <p:nvPr/>
            </p:nvSpPr>
            <p:spPr bwMode="auto">
              <a:xfrm>
                <a:off x="2455117" y="2701925"/>
                <a:ext cx="128587" cy="120650"/>
              </a:xfrm>
              <a:prstGeom prst="ellipse">
                <a:avLst/>
              </a:prstGeom>
              <a:solidFill>
                <a:srgbClr val="F91E0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Verdana" pitchFamily="34" charset="0"/>
                </a:endParaRPr>
              </a:p>
            </p:txBody>
          </p:sp>
        </p:grpSp>
        <p:sp>
          <p:nvSpPr>
            <p:cNvPr id="77" name="textruta 76"/>
            <p:cNvSpPr txBox="1"/>
            <p:nvPr/>
          </p:nvSpPr>
          <p:spPr>
            <a:xfrm>
              <a:off x="4572000" y="3789040"/>
              <a:ext cx="4135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solidFill>
                    <a:srgbClr val="FF0000"/>
                  </a:solidFill>
                </a:rPr>
                <a:t>Externa problem:</a:t>
              </a:r>
              <a:r>
                <a:rPr lang="sv-SE" dirty="0" smtClean="0"/>
                <a:t> gör beställaren delaktig!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41498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5400" dirty="0" err="1"/>
              <a:t>Roadmap</a:t>
            </a:r>
            <a:r>
              <a:rPr lang="sv-SE" sz="5400" dirty="0"/>
              <a:t> &amp; Milstolpar, </a:t>
            </a:r>
            <a:r>
              <a:rPr lang="sv-SE" sz="5400" dirty="0" err="1" smtClean="0"/>
              <a:t>agilt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11560" y="1503432"/>
            <a:ext cx="8532440" cy="142151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Projektets leveranser mot milstolpar i en lista som fylls på</a:t>
            </a:r>
          </a:p>
          <a:p>
            <a:r>
              <a:rPr lang="sv-SE" dirty="0" smtClean="0"/>
              <a:t>Innehåll och planering stäms av med beställare/intressent</a:t>
            </a:r>
          </a:p>
          <a:p>
            <a:r>
              <a:rPr lang="sv-SE" dirty="0" smtClean="0"/>
              <a:t>Allt måste planeras inom projektets tidsram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19</a:t>
            </a:fld>
            <a:endParaRPr lang="sv-S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740352" cy="31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upp 29"/>
          <p:cNvGrpSpPr/>
          <p:nvPr/>
        </p:nvGrpSpPr>
        <p:grpSpPr>
          <a:xfrm>
            <a:off x="5508104" y="2737434"/>
            <a:ext cx="3599284" cy="1195622"/>
            <a:chOff x="5508104" y="2737434"/>
            <a:chExt cx="3599284" cy="1195622"/>
          </a:xfrm>
        </p:grpSpPr>
        <p:grpSp>
          <p:nvGrpSpPr>
            <p:cNvPr id="29" name="Grupp 28"/>
            <p:cNvGrpSpPr/>
            <p:nvPr/>
          </p:nvGrpSpPr>
          <p:grpSpPr>
            <a:xfrm>
              <a:off x="5508104" y="2737434"/>
              <a:ext cx="3599284" cy="1195622"/>
              <a:chOff x="5508104" y="2737434"/>
              <a:chExt cx="3599284" cy="1195622"/>
            </a:xfrm>
          </p:grpSpPr>
          <p:sp>
            <p:nvSpPr>
              <p:cNvPr id="10" name="Rektangel med rundade hörn 9"/>
              <p:cNvSpPr/>
              <p:nvPr/>
            </p:nvSpPr>
            <p:spPr>
              <a:xfrm>
                <a:off x="5508104" y="3717032"/>
                <a:ext cx="432048" cy="21602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" name="Rektangel med rundade hörn 11"/>
              <p:cNvSpPr/>
              <p:nvPr/>
            </p:nvSpPr>
            <p:spPr>
              <a:xfrm>
                <a:off x="6444208" y="3717032"/>
                <a:ext cx="432048" cy="21602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7163172" y="2737434"/>
                <a:ext cx="194421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solidFill>
                      <a:srgbClr val="FF0000"/>
                    </a:solidFill>
                  </a:rPr>
                  <a:t>Inplanerad tid kvar </a:t>
                </a:r>
                <a:endParaRPr lang="sv-SE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Rak pil 14"/>
              <p:cNvCxnSpPr>
                <a:stCxn id="13" idx="1"/>
              </p:cNvCxnSpPr>
              <p:nvPr/>
            </p:nvCxnSpPr>
            <p:spPr>
              <a:xfrm flipH="1">
                <a:off x="6659116" y="2922100"/>
                <a:ext cx="504056" cy="7920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Rak pil 16"/>
            <p:cNvCxnSpPr>
              <a:endCxn id="10" idx="0"/>
            </p:cNvCxnSpPr>
            <p:nvPr/>
          </p:nvCxnSpPr>
          <p:spPr>
            <a:xfrm flipH="1">
              <a:off x="5724128" y="2924944"/>
              <a:ext cx="1439044" cy="7920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78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74720" cy="780696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Ln4 Solutions AB, Georg Silber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75656" y="4120480"/>
            <a:ext cx="7128792" cy="1756792"/>
          </a:xfrm>
        </p:spPr>
        <p:txBody>
          <a:bodyPr>
            <a:noAutofit/>
          </a:bodyPr>
          <a:lstStyle/>
          <a:p>
            <a:pPr lvl="0"/>
            <a:r>
              <a:rPr lang="sv-SE" sz="1600" dirty="0"/>
              <a:t>Georg Silber är VD för Ln4 Solutions AB och har mycket stor erfarenhet av resursplanering, uppföljning och verktyg för projektstyrning. Han programmerade själv de första versionerna av </a:t>
            </a:r>
            <a:r>
              <a:rPr lang="sv-SE" sz="1600" dirty="0" err="1"/>
              <a:t>SilberPlan</a:t>
            </a:r>
            <a:r>
              <a:rPr lang="sv-SE" sz="1600" dirty="0"/>
              <a:t> och </a:t>
            </a:r>
            <a:r>
              <a:rPr lang="sv-SE" sz="1600" dirty="0" err="1"/>
              <a:t>SilberTime</a:t>
            </a:r>
            <a:r>
              <a:rPr lang="sv-SE" sz="1600" dirty="0"/>
              <a:t> vilka bl.a. används av Nasdaq/OMX, Scania, Försäkringskassan m.fl.</a:t>
            </a:r>
          </a:p>
          <a:p>
            <a:pPr lvl="0"/>
            <a:r>
              <a:rPr lang="sv-SE" sz="1600" dirty="0" err="1"/>
              <a:t>SilberPlan</a:t>
            </a:r>
            <a:r>
              <a:rPr lang="sv-SE" sz="1600" dirty="0"/>
              <a:t>/</a:t>
            </a:r>
            <a:r>
              <a:rPr lang="sv-SE" sz="1600" dirty="0" err="1"/>
              <a:t>Time</a:t>
            </a:r>
            <a:r>
              <a:rPr lang="sv-SE" sz="1600" dirty="0"/>
              <a:t> skapades 1988 och var en föregångare till dagens resurs-planeringsprogram och Silber Software AB leddes av Georg fram t.o.m. 2005.</a:t>
            </a:r>
          </a:p>
          <a:p>
            <a:pPr marL="0" lvl="0" indent="0">
              <a:buNone/>
            </a:pPr>
            <a:endParaRPr lang="sv-SE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3" y="4192488"/>
            <a:ext cx="954287" cy="121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554778" y="1599109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Ln4 Solutions AB tjänster syftar till att markant förbättra produktiviteten hos resur­ser som arbetar i projekt. Ett innovativt tänkande och ett nytt paradigm ger en kraftig förenk­ling med att planera och redovisa tid tillsammans med en agil teknik för aktivitets­plane­ring och lösnings­leve­ran­ser. </a:t>
            </a:r>
          </a:p>
        </p:txBody>
      </p:sp>
    </p:spTree>
    <p:extLst>
      <p:ext uri="{BB962C8B-B14F-4D97-AF65-F5344CB8AC3E}">
        <p14:creationId xmlns:p14="http://schemas.microsoft.com/office/powerpoint/2010/main" val="32279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Definiera projektets mål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20</a:t>
            </a:fld>
            <a:endParaRPr lang="sv-S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695640" cy="178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3016"/>
            <a:ext cx="4705222" cy="267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780696"/>
          </a:xfrm>
        </p:spPr>
        <p:txBody>
          <a:bodyPr>
            <a:noAutofit/>
          </a:bodyPr>
          <a:lstStyle/>
          <a:p>
            <a:r>
              <a:rPr lang="sv-SE" sz="3600" dirty="0"/>
              <a:t>Projektets effektmål och </a:t>
            </a:r>
            <a:r>
              <a:rPr lang="sv-SE" sz="3600" dirty="0" smtClean="0"/>
              <a:t>krav, </a:t>
            </a:r>
            <a:r>
              <a:rPr lang="sv-SE" sz="3600" dirty="0" err="1"/>
              <a:t>agilt</a:t>
            </a:r>
            <a:r>
              <a:rPr lang="sv-SE" sz="3600" dirty="0"/>
              <a:t>, </a:t>
            </a:r>
            <a:r>
              <a:rPr lang="sv-SE" sz="3600" dirty="0" smtClean="0"/>
              <a:t>EV</a:t>
            </a:r>
            <a:endParaRPr lang="sv-SE" sz="36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21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8" y="4109040"/>
            <a:ext cx="4320481" cy="2018708"/>
          </a:xfrm>
          <a:prstGeom prst="rect">
            <a:avLst/>
          </a:prstGeom>
        </p:spPr>
      </p:pic>
      <p:cxnSp>
        <p:nvCxnSpPr>
          <p:cNvPr id="14" name="Rak pil 13"/>
          <p:cNvCxnSpPr/>
          <p:nvPr/>
        </p:nvCxnSpPr>
        <p:spPr>
          <a:xfrm flipV="1">
            <a:off x="2631234" y="4730543"/>
            <a:ext cx="0" cy="1512168"/>
          </a:xfrm>
          <a:prstGeom prst="straightConnector1">
            <a:avLst/>
          </a:prstGeom>
          <a:ln w="95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/>
          <p:cNvSpPr txBox="1"/>
          <p:nvPr/>
        </p:nvSpPr>
        <p:spPr>
          <a:xfrm>
            <a:off x="5799602" y="4919272"/>
            <a:ext cx="2952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accent1"/>
                </a:solidFill>
              </a:rPr>
              <a:t>Earned Value Beräkningen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600" dirty="0" smtClean="0"/>
              <a:t>Hur mycket är klart?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600" dirty="0" smtClean="0"/>
              <a:t>Hur mycket skulle vara klart?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600" dirty="0" smtClean="0"/>
              <a:t>Vad har det kostat</a:t>
            </a:r>
          </a:p>
          <a:p>
            <a:pPr marL="285750" indent="-285750">
              <a:buFont typeface="Arial" pitchFamily="34" charset="0"/>
              <a:buChar char="•"/>
            </a:pPr>
            <a:endParaRPr lang="sv-SE" sz="1600" dirty="0"/>
          </a:p>
        </p:txBody>
      </p:sp>
      <p:cxnSp>
        <p:nvCxnSpPr>
          <p:cNvPr id="27" name="Rak pil 26"/>
          <p:cNvCxnSpPr/>
          <p:nvPr/>
        </p:nvCxnSpPr>
        <p:spPr>
          <a:xfrm flipH="1" flipV="1">
            <a:off x="2583180" y="5486400"/>
            <a:ext cx="3216426" cy="338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pil 33"/>
          <p:cNvCxnSpPr/>
          <p:nvPr/>
        </p:nvCxnSpPr>
        <p:spPr>
          <a:xfrm flipH="1" flipV="1">
            <a:off x="2631234" y="5301208"/>
            <a:ext cx="3171820" cy="279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 29"/>
          <p:cNvCxnSpPr/>
          <p:nvPr/>
        </p:nvCxnSpPr>
        <p:spPr>
          <a:xfrm flipH="1" flipV="1">
            <a:off x="5292080" y="2492896"/>
            <a:ext cx="576064" cy="288032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88" y="1214326"/>
            <a:ext cx="6896557" cy="349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Vill du veta mer ????????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915816" y="2132856"/>
            <a:ext cx="5651450" cy="1872208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Georg Silber</a:t>
            </a:r>
          </a:p>
          <a:p>
            <a:r>
              <a:rPr lang="sv-SE" dirty="0" smtClean="0"/>
              <a:t>Mail, </a:t>
            </a:r>
            <a:r>
              <a:rPr lang="sv-SE" dirty="0" smtClean="0">
                <a:hlinkClick r:id="rId2"/>
              </a:rPr>
              <a:t>georg.silber@ln4solutions.com</a:t>
            </a:r>
            <a:endParaRPr lang="sv-SE" dirty="0" smtClean="0"/>
          </a:p>
          <a:p>
            <a:r>
              <a:rPr lang="sv-SE" dirty="0" smtClean="0"/>
              <a:t>Mob, 0708 502 191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22</a:t>
            </a:fld>
            <a:endParaRPr lang="sv-SE" dirty="0"/>
          </a:p>
        </p:txBody>
      </p:sp>
      <p:pic>
        <p:nvPicPr>
          <p:cNvPr id="7170" name="Picture 2" descr="C:\Users\Georg\AppData\Local\Microsoft\Windows\Temporary Internet Files\Content.IE5\Q3MVR56F\MC9002908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3668"/>
            <a:ext cx="2051050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3131840" y="4511491"/>
            <a:ext cx="4966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Det finns lediga platser på kursen, 15-16 november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Excelmodellen ingår</a:t>
            </a:r>
          </a:p>
          <a:p>
            <a:r>
              <a:rPr lang="sv-SE" dirty="0" smtClean="0"/>
              <a:t>Plats: Svenskt Projektforum,  Stockholm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51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Goda erfarenheter!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87624" y="2744053"/>
            <a:ext cx="7272808" cy="2016224"/>
          </a:xfrm>
        </p:spPr>
        <p:txBody>
          <a:bodyPr>
            <a:normAutofit/>
          </a:bodyPr>
          <a:lstStyle/>
          <a:p>
            <a:r>
              <a:rPr lang="sv-SE" sz="2400" dirty="0" smtClean="0"/>
              <a:t>Att ha milstolpar med delleveranser</a:t>
            </a:r>
          </a:p>
          <a:p>
            <a:r>
              <a:rPr lang="sv-SE" sz="2400" dirty="0" smtClean="0"/>
              <a:t>Att i tid upptäcka behov av en förlängning (externa orsaker)</a:t>
            </a:r>
          </a:p>
          <a:p>
            <a:r>
              <a:rPr lang="sv-SE" sz="2400" dirty="0" smtClean="0"/>
              <a:t>Ger bättre kontroll och styrning av medarbetare</a:t>
            </a:r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980852" y="4760277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Anna </a:t>
            </a:r>
            <a:r>
              <a:rPr lang="sv-SE" i="1" dirty="0" err="1" smtClean="0"/>
              <a:t>Sanell</a:t>
            </a:r>
            <a:r>
              <a:rPr lang="sv-SE" i="1" dirty="0" smtClean="0"/>
              <a:t>, Kansliråd på Miljödepartementet, </a:t>
            </a:r>
          </a:p>
          <a:p>
            <a:pPr lvl="3"/>
            <a:r>
              <a:rPr lang="sv-SE" i="1" dirty="0" smtClean="0"/>
              <a:t>huvudsekreterare i den nyss framlagda  Avfallsutredningen </a:t>
            </a:r>
            <a:endParaRPr lang="sv-SE" i="1" dirty="0"/>
          </a:p>
        </p:txBody>
      </p:sp>
      <p:sp>
        <p:nvSpPr>
          <p:cNvPr id="8" name="textruta 7"/>
          <p:cNvSpPr txBox="1"/>
          <p:nvPr/>
        </p:nvSpPr>
        <p:spPr>
          <a:xfrm>
            <a:off x="1475656" y="1772816"/>
            <a:ext cx="640848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 smtClean="0"/>
              <a:t>Excelmodellen har tillämpats på Regeringskansliet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6435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998984"/>
          </a:xfrm>
        </p:spPr>
        <p:txBody>
          <a:bodyPr>
            <a:normAutofit/>
          </a:bodyPr>
          <a:lstStyle/>
          <a:p>
            <a:r>
              <a:rPr lang="sv-SE" dirty="0" smtClean="0"/>
              <a:t>Problem finns i alla projekt !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AC67-32B7-43D7-872F-A0D1C6BB236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 smtClean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70" y="1523375"/>
            <a:ext cx="1707372" cy="327555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42" y="1530994"/>
            <a:ext cx="1722416" cy="326793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2" y="1524015"/>
            <a:ext cx="1683977" cy="327491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452" y="1543179"/>
            <a:ext cx="1688513" cy="325575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0995"/>
            <a:ext cx="1694142" cy="3267935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409848" y="4869160"/>
            <a:ext cx="8277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Problem med beställarens uppfattning och det som levereras har funnits i alla tider och bottnar i bristande kommunikation och ibland orealistisk syn på den s.k. Kunden.</a:t>
            </a:r>
          </a:p>
          <a:p>
            <a:endParaRPr lang="sv-SE" dirty="0" smtClean="0"/>
          </a:p>
          <a:p>
            <a:r>
              <a:rPr lang="sv-SE" dirty="0" smtClean="0"/>
              <a:t>- Åtgärdas </a:t>
            </a:r>
            <a:r>
              <a:rPr lang="sv-SE" dirty="0"/>
              <a:t>med </a:t>
            </a:r>
            <a:r>
              <a:rPr lang="sv-SE" dirty="0" smtClean="0"/>
              <a:t>transparens och genom att projektledaren tar initiativet och ledarskapet gentemot beställare och intressenter.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53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74720" cy="1224136"/>
          </a:xfrm>
        </p:spPr>
        <p:txBody>
          <a:bodyPr>
            <a:noAutofit/>
          </a:bodyPr>
          <a:lstStyle/>
          <a:p>
            <a:r>
              <a:rPr lang="sv-SE" sz="4000" dirty="0" smtClean="0"/>
              <a:t>Transparens – Genomsynlig</a:t>
            </a:r>
            <a:br>
              <a:rPr lang="sv-SE" sz="4000" dirty="0" smtClean="0"/>
            </a:br>
            <a:r>
              <a:rPr lang="sv-SE" sz="4000" dirty="0" smtClean="0"/>
              <a:t>(</a:t>
            </a:r>
            <a:r>
              <a:rPr lang="sv-SE" sz="4000" dirty="0"/>
              <a:t>D</a:t>
            </a:r>
            <a:r>
              <a:rPr lang="sv-SE" sz="4000" dirty="0" smtClean="0"/>
              <a:t>ef. i </a:t>
            </a:r>
            <a:r>
              <a:rPr lang="sv-SE" sz="4000" dirty="0" err="1" smtClean="0"/>
              <a:t>Wikipedia</a:t>
            </a:r>
            <a:r>
              <a:rPr lang="sv-SE" sz="4000" dirty="0" smtClean="0"/>
              <a:t>: Insyn </a:t>
            </a:r>
            <a:r>
              <a:rPr lang="sv-SE" sz="4000" dirty="0"/>
              <a:t>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5616" y="2492896"/>
            <a:ext cx="7704856" cy="31328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3200" i="1" u="sng" dirty="0" smtClean="0"/>
              <a:t>I projektsammanhanget:</a:t>
            </a:r>
          </a:p>
          <a:p>
            <a:pPr marL="0" indent="0">
              <a:buNone/>
            </a:pPr>
            <a:endParaRPr lang="sv-SE" sz="3200" i="1" u="sng" dirty="0" smtClean="0"/>
          </a:p>
          <a:p>
            <a:r>
              <a:rPr lang="sv-SE" dirty="0"/>
              <a:t>Tydlig rollfördelning</a:t>
            </a:r>
          </a:p>
          <a:p>
            <a:r>
              <a:rPr lang="sv-SE" dirty="0" smtClean="0"/>
              <a:t>Ger delaktighet för beställare</a:t>
            </a:r>
          </a:p>
          <a:p>
            <a:r>
              <a:rPr lang="sv-SE" dirty="0" smtClean="0"/>
              <a:t>Kräver ansvar och handling av beställaren</a:t>
            </a:r>
          </a:p>
          <a:p>
            <a:r>
              <a:rPr lang="sv-SE" dirty="0" smtClean="0"/>
              <a:t>Viktig del i </a:t>
            </a:r>
            <a:r>
              <a:rPr lang="sv-SE" dirty="0" err="1" smtClean="0"/>
              <a:t>Scrum</a:t>
            </a:r>
            <a:r>
              <a:rPr lang="sv-SE" dirty="0" smtClean="0"/>
              <a:t> för involvering genom ”produktägaren” </a:t>
            </a:r>
          </a:p>
          <a:p>
            <a:r>
              <a:rPr lang="sv-SE" sz="3500" dirty="0" smtClean="0">
                <a:solidFill>
                  <a:srgbClr val="FF0000"/>
                </a:solidFill>
              </a:rPr>
              <a:t>Förhandlingsmöjlighet för projektledaren </a:t>
            </a:r>
            <a:endParaRPr lang="sv-SE" sz="3500" dirty="0">
              <a:solidFill>
                <a:srgbClr val="FF0000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5</a:t>
            </a:fld>
            <a:endParaRPr lang="sv-SE" dirty="0"/>
          </a:p>
        </p:txBody>
      </p:sp>
      <p:grpSp>
        <p:nvGrpSpPr>
          <p:cNvPr id="7" name="Grupp 6"/>
          <p:cNvGrpSpPr/>
          <p:nvPr/>
        </p:nvGrpSpPr>
        <p:grpSpPr>
          <a:xfrm>
            <a:off x="6732240" y="2348881"/>
            <a:ext cx="1656184" cy="1584176"/>
            <a:chOff x="5868144" y="4437112"/>
            <a:chExt cx="2160240" cy="2088233"/>
          </a:xfrm>
        </p:grpSpPr>
        <p:pic>
          <p:nvPicPr>
            <p:cNvPr id="4098" name="Picture 2" descr="C:\Users\Georg\AppData\Local\Microsoft\Windows\Temporary Internet Files\Content.IE5\4UPQBV2F\MC90007873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797152"/>
              <a:ext cx="1687569" cy="1285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örbudstecken 8"/>
            <p:cNvSpPr/>
            <p:nvPr/>
          </p:nvSpPr>
          <p:spPr>
            <a:xfrm>
              <a:off x="5868144" y="4437113"/>
              <a:ext cx="2160240" cy="2088232"/>
            </a:xfrm>
            <a:prstGeom prst="noSmoking">
              <a:avLst>
                <a:gd name="adj" fmla="val 287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Förbudstecken 11"/>
            <p:cNvSpPr/>
            <p:nvPr/>
          </p:nvSpPr>
          <p:spPr>
            <a:xfrm rot="5400000">
              <a:off x="5904148" y="4401108"/>
              <a:ext cx="2088232" cy="2160240"/>
            </a:xfrm>
            <a:prstGeom prst="noSmoking">
              <a:avLst>
                <a:gd name="adj" fmla="val 287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6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72808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Vad innebär ett </a:t>
            </a:r>
            <a:r>
              <a:rPr lang="sv-SE" dirty="0" err="1" smtClean="0"/>
              <a:t>agilt</a:t>
            </a:r>
            <a:r>
              <a:rPr lang="sv-SE" dirty="0" smtClean="0"/>
              <a:t> projekt?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91680" y="2060849"/>
            <a:ext cx="6120680" cy="3168352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 Inte utan budget </a:t>
            </a:r>
          </a:p>
          <a:p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Inte utan slutdatum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 Inte utan tydligt effektmål</a:t>
            </a:r>
          </a:p>
          <a:p>
            <a:r>
              <a:rPr lang="sv-SE" dirty="0" smtClean="0">
                <a:solidFill>
                  <a:srgbClr val="0070C0"/>
                </a:solidFill>
              </a:rPr>
              <a:t> Flexibilitet inför vald lösning</a:t>
            </a:r>
          </a:p>
          <a:p>
            <a:r>
              <a:rPr lang="sv-SE" dirty="0" smtClean="0">
                <a:solidFill>
                  <a:srgbClr val="0070C0"/>
                </a:solidFill>
              </a:rPr>
              <a:t> Planering i överskådliga intervall</a:t>
            </a:r>
          </a:p>
          <a:p>
            <a:r>
              <a:rPr lang="sv-SE" dirty="0" smtClean="0">
                <a:solidFill>
                  <a:srgbClr val="0070C0"/>
                </a:solidFill>
              </a:rPr>
              <a:t> Regelmässig avstämning mot beställare</a:t>
            </a:r>
          </a:p>
          <a:p>
            <a:pPr marL="354013" indent="-354013"/>
            <a:r>
              <a:rPr lang="sv-S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istan kan göras längre…… </a:t>
            </a:r>
            <a:endParaRPr lang="sv-S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5566-34AB-45E1-828D-66B4FA070635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 smtClean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34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84" y="1526967"/>
            <a:ext cx="2881313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Vågrät skriftrulle 26"/>
          <p:cNvSpPr/>
          <p:nvPr/>
        </p:nvSpPr>
        <p:spPr>
          <a:xfrm>
            <a:off x="5465068" y="1544252"/>
            <a:ext cx="2995364" cy="40011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Myten om projekttriangeln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9632" y="4437112"/>
            <a:ext cx="6768752" cy="16890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sz="3500" dirty="0" smtClean="0">
                <a:latin typeface="+mj-lt"/>
              </a:rPr>
              <a:t>”Vi överträffar kundens förväntningar!”</a:t>
            </a:r>
          </a:p>
          <a:p>
            <a:pPr marL="0" indent="0">
              <a:buNone/>
            </a:pPr>
            <a:endParaRPr lang="sv-SE" sz="1700" dirty="0" smtClean="0"/>
          </a:p>
          <a:p>
            <a:r>
              <a:rPr lang="sv-SE" dirty="0" smtClean="0">
                <a:solidFill>
                  <a:srgbClr val="FF0000"/>
                </a:solidFill>
              </a:rPr>
              <a:t>Den som säger det, </a:t>
            </a:r>
            <a:r>
              <a:rPr lang="sv-SE" dirty="0">
                <a:solidFill>
                  <a:srgbClr val="FF0000"/>
                </a:solidFill>
              </a:rPr>
              <a:t>tänker låta någon annan </a:t>
            </a:r>
            <a:r>
              <a:rPr lang="sv-SE" dirty="0" smtClean="0">
                <a:solidFill>
                  <a:srgbClr val="FF0000"/>
                </a:solidFill>
              </a:rPr>
              <a:t>betala en del eller underskattar sin kund!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FBD3-63FC-4346-B90D-83280C52ECF9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Copyright: Georg Silber, 2012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7</a:t>
            </a:fld>
            <a:endParaRPr lang="sv-SE" dirty="0"/>
          </a:p>
        </p:txBody>
      </p:sp>
      <p:cxnSp>
        <p:nvCxnSpPr>
          <p:cNvPr id="5" name="Rak 4"/>
          <p:cNvCxnSpPr/>
          <p:nvPr/>
        </p:nvCxnSpPr>
        <p:spPr>
          <a:xfrm>
            <a:off x="5601272" y="3487276"/>
            <a:ext cx="477912" cy="66180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flipH="1">
            <a:off x="2834900" y="3421360"/>
            <a:ext cx="462116" cy="70942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>
            <a:off x="2834900" y="4130784"/>
            <a:ext cx="3227392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3297016" y="3194680"/>
            <a:ext cx="0" cy="2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flipV="1">
            <a:off x="2834900" y="3194680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flipH="1">
            <a:off x="1928864" y="3194680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Ned 17"/>
          <p:cNvSpPr/>
          <p:nvPr/>
        </p:nvSpPr>
        <p:spPr>
          <a:xfrm>
            <a:off x="4233120" y="3698736"/>
            <a:ext cx="360040" cy="28270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Rak 19"/>
          <p:cNvCxnSpPr/>
          <p:nvPr/>
        </p:nvCxnSpPr>
        <p:spPr>
          <a:xfrm flipV="1">
            <a:off x="5601272" y="3194680"/>
            <a:ext cx="0" cy="2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flipV="1">
            <a:off x="6062292" y="3194680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Vågrät skriftrulle 23"/>
          <p:cNvSpPr/>
          <p:nvPr/>
        </p:nvSpPr>
        <p:spPr>
          <a:xfrm>
            <a:off x="755576" y="1571695"/>
            <a:ext cx="2729775" cy="40011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/>
          <p:cNvSpPr txBox="1"/>
          <p:nvPr/>
        </p:nvSpPr>
        <p:spPr>
          <a:xfrm>
            <a:off x="1043608" y="1571695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+mj-lt"/>
              </a:rPr>
              <a:t>2</a:t>
            </a:r>
            <a:r>
              <a:rPr lang="sv-SE" sz="2000" dirty="0" smtClean="0">
                <a:latin typeface="+mj-lt"/>
              </a:rPr>
              <a:t> av 3 säger en del? </a:t>
            </a:r>
            <a:endParaRPr lang="sv-SE" sz="2000" dirty="0">
              <a:latin typeface="+mj-lt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5652120" y="154425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+mj-lt"/>
              </a:rPr>
              <a:t>3 av 3 är det som gäller!</a:t>
            </a:r>
            <a:endParaRPr lang="sv-SE" sz="2000" dirty="0">
              <a:latin typeface="+mj-lt"/>
            </a:endParaRPr>
          </a:p>
        </p:txBody>
      </p:sp>
      <p:cxnSp>
        <p:nvCxnSpPr>
          <p:cNvPr id="29" name="Rak 28"/>
          <p:cNvCxnSpPr/>
          <p:nvPr/>
        </p:nvCxnSpPr>
        <p:spPr>
          <a:xfrm>
            <a:off x="5601272" y="3194680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1708402" y="2825348"/>
            <a:ext cx="171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j-lt"/>
              </a:rPr>
              <a:t>Senare leverans</a:t>
            </a:r>
            <a:endParaRPr lang="sv-SE" dirty="0">
              <a:latin typeface="+mj-lt"/>
            </a:endParaRPr>
          </a:p>
        </p:txBody>
      </p:sp>
      <p:sp>
        <p:nvSpPr>
          <p:cNvPr id="33" name="textruta 32"/>
          <p:cNvSpPr txBox="1"/>
          <p:nvPr/>
        </p:nvSpPr>
        <p:spPr>
          <a:xfrm>
            <a:off x="5538139" y="2834640"/>
            <a:ext cx="177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j-lt"/>
              </a:rPr>
              <a:t>Ökade kostnader</a:t>
            </a:r>
            <a:endParaRPr lang="sv-SE" dirty="0">
              <a:latin typeface="+mj-lt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4572000" y="3770744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j-lt"/>
              </a:rPr>
              <a:t>Ökat </a:t>
            </a:r>
            <a:r>
              <a:rPr lang="sv-SE" dirty="0" err="1" smtClean="0">
                <a:latin typeface="+mj-lt"/>
              </a:rPr>
              <a:t>scope</a:t>
            </a: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2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Rounded Rectangle 717"/>
          <p:cNvSpPr/>
          <p:nvPr/>
        </p:nvSpPr>
        <p:spPr>
          <a:xfrm>
            <a:off x="139766" y="1448779"/>
            <a:ext cx="8784976" cy="4968552"/>
          </a:xfrm>
          <a:prstGeom prst="roundRect">
            <a:avLst>
              <a:gd name="adj" fmla="val 919"/>
            </a:avLst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9" name="Rounded Rectangle 708"/>
          <p:cNvSpPr/>
          <p:nvPr/>
        </p:nvSpPr>
        <p:spPr>
          <a:xfrm>
            <a:off x="3131840" y="3878907"/>
            <a:ext cx="3240360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+mj-lt"/>
            </a:endParaRPr>
          </a:p>
        </p:txBody>
      </p:sp>
      <p:sp>
        <p:nvSpPr>
          <p:cNvPr id="710" name="TextBox 709"/>
          <p:cNvSpPr txBox="1"/>
          <p:nvPr/>
        </p:nvSpPr>
        <p:spPr>
          <a:xfrm>
            <a:off x="3117619" y="4038163"/>
            <a:ext cx="878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latin typeface="+mj-lt"/>
              </a:rPr>
              <a:t>Roadmap</a:t>
            </a:r>
            <a:endParaRPr lang="sv-SE" sz="1400" dirty="0">
              <a:latin typeface="+mj-lt"/>
            </a:endParaRPr>
          </a:p>
        </p:txBody>
      </p:sp>
      <p:pic>
        <p:nvPicPr>
          <p:cNvPr id="7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399419"/>
            <a:ext cx="4104456" cy="798984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8" name="Pentagon 7"/>
          <p:cNvSpPr/>
          <p:nvPr/>
        </p:nvSpPr>
        <p:spPr>
          <a:xfrm>
            <a:off x="1115616" y="3481239"/>
            <a:ext cx="6633964" cy="287214"/>
          </a:xfrm>
          <a:prstGeom prst="homePlat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41" name="Pentagon 240"/>
          <p:cNvSpPr/>
          <p:nvPr/>
        </p:nvSpPr>
        <p:spPr>
          <a:xfrm>
            <a:off x="3396342" y="3716939"/>
            <a:ext cx="1391681" cy="22159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42" name="TextBox 241"/>
          <p:cNvSpPr txBox="1"/>
          <p:nvPr/>
        </p:nvSpPr>
        <p:spPr bwMode="auto">
          <a:xfrm>
            <a:off x="3348111" y="3688342"/>
            <a:ext cx="11612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200" dirty="0" err="1" smtClean="0">
                <a:solidFill>
                  <a:schemeClr val="bg1"/>
                </a:solidFill>
                <a:latin typeface="+mj-lt"/>
              </a:rPr>
              <a:t>Toll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 Gate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10800000">
            <a:off x="1554799" y="3246769"/>
            <a:ext cx="431800" cy="2873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7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1553211" y="3180094"/>
            <a:ext cx="431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>
                <a:solidFill>
                  <a:schemeClr val="bg1"/>
                </a:solidFill>
                <a:latin typeface="+mj-lt"/>
              </a:rPr>
              <a:t>TG2</a:t>
            </a:r>
          </a:p>
        </p:txBody>
      </p:sp>
      <p:sp>
        <p:nvSpPr>
          <p:cNvPr id="32" name="Isosceles Triangle 31"/>
          <p:cNvSpPr/>
          <p:nvPr/>
        </p:nvSpPr>
        <p:spPr bwMode="auto">
          <a:xfrm rot="10800000">
            <a:off x="2413348" y="3235267"/>
            <a:ext cx="431800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7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2411760" y="3168592"/>
            <a:ext cx="4318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>
                <a:solidFill>
                  <a:schemeClr val="bg1"/>
                </a:solidFill>
                <a:latin typeface="+mj-lt"/>
              </a:rPr>
              <a:t>TG3</a:t>
            </a:r>
          </a:p>
        </p:txBody>
      </p:sp>
      <p:sp>
        <p:nvSpPr>
          <p:cNvPr id="9" name="Pentagon 8"/>
          <p:cNvSpPr/>
          <p:nvPr/>
        </p:nvSpPr>
        <p:spPr>
          <a:xfrm>
            <a:off x="6300192" y="3721075"/>
            <a:ext cx="512391" cy="2159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908050" y="2365426"/>
            <a:ext cx="7632700" cy="313169"/>
          </a:xfrm>
          <a:prstGeom prst="homePlat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059832" y="2607157"/>
            <a:ext cx="3032719" cy="21590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+mj-lt"/>
              </a:rPr>
              <a:t>Execute</a:t>
            </a:r>
            <a:endParaRPr lang="en-US" sz="1400" dirty="0">
              <a:latin typeface="+mj-lt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7748588" y="2607156"/>
            <a:ext cx="936625" cy="239059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+mj-lt"/>
              </a:rPr>
              <a:t>Evaluate</a:t>
            </a:r>
            <a:endParaRPr lang="en-US" sz="1400" dirty="0">
              <a:latin typeface="+mj-lt"/>
            </a:endParaRPr>
          </a:p>
        </p:txBody>
      </p:sp>
      <p:pic>
        <p:nvPicPr>
          <p:cNvPr id="13" name="Picture 3" descr="C:\Users\Georg\AppData\Local\Microsoft\Windows\Temporary Internet Files\Content.IE5\313XRD52\MM90018924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6288" y="2173770"/>
            <a:ext cx="36036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 flipH="1">
            <a:off x="7741213" y="2448206"/>
            <a:ext cx="7376" cy="1244025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entagon 16"/>
          <p:cNvSpPr/>
          <p:nvPr/>
        </p:nvSpPr>
        <p:spPr>
          <a:xfrm>
            <a:off x="6822157" y="3716223"/>
            <a:ext cx="504006" cy="2159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7326213" y="3716347"/>
            <a:ext cx="495672" cy="2159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pic>
        <p:nvPicPr>
          <p:cNvPr id="19" name="Picture 3" descr="C:\Users\Georg\AppData\Local\Microsoft\Windows\Temporary Internet Files\Content.IE5\313XRD52\MM90018924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014" y="3370414"/>
            <a:ext cx="3603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Isosceles Triangle 37"/>
          <p:cNvSpPr/>
          <p:nvPr/>
        </p:nvSpPr>
        <p:spPr bwMode="auto">
          <a:xfrm rot="10800000">
            <a:off x="5878115" y="2161887"/>
            <a:ext cx="431800" cy="2873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70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5876528" y="2095212"/>
            <a:ext cx="431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>
                <a:solidFill>
                  <a:schemeClr val="bg1"/>
                </a:solidFill>
                <a:latin typeface="+mj-lt"/>
              </a:rPr>
              <a:t>TG5</a:t>
            </a:r>
          </a:p>
        </p:txBody>
      </p:sp>
      <p:sp>
        <p:nvSpPr>
          <p:cNvPr id="41" name="Isosceles Triangle 40"/>
          <p:cNvSpPr/>
          <p:nvPr/>
        </p:nvSpPr>
        <p:spPr bwMode="auto">
          <a:xfrm rot="10800000">
            <a:off x="7534275" y="2166649"/>
            <a:ext cx="431800" cy="2873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7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7532688" y="2099974"/>
            <a:ext cx="431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>
                <a:solidFill>
                  <a:schemeClr val="bg1"/>
                </a:solidFill>
                <a:latin typeface="+mj-lt"/>
              </a:rPr>
              <a:t>TG6</a:t>
            </a:r>
          </a:p>
        </p:txBody>
      </p:sp>
      <p:pic>
        <p:nvPicPr>
          <p:cNvPr id="43" name="Picture 9" descr="C:\Users\Georg\AppData\Local\Microsoft\Windows\Temporary Internet Files\Content.IE5\ZHGEAMBT\MC90005534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238261"/>
            <a:ext cx="51308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Pentagon 47"/>
          <p:cNvSpPr/>
          <p:nvPr/>
        </p:nvSpPr>
        <p:spPr>
          <a:xfrm>
            <a:off x="6109447" y="2606536"/>
            <a:ext cx="1638694" cy="246403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+mj-lt"/>
              </a:rPr>
              <a:t>Realize Benefits</a:t>
            </a:r>
            <a:endParaRPr lang="en-US" sz="1400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01401" y="2303433"/>
            <a:ext cx="100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Initiative</a:t>
            </a:r>
          </a:p>
        </p:txBody>
      </p:sp>
      <p:sp>
        <p:nvSpPr>
          <p:cNvPr id="70" name="Pentagon 69"/>
          <p:cNvSpPr/>
          <p:nvPr/>
        </p:nvSpPr>
        <p:spPr>
          <a:xfrm>
            <a:off x="4778499" y="3712439"/>
            <a:ext cx="1512168" cy="206091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72" name="Pentagon 71"/>
          <p:cNvSpPr/>
          <p:nvPr/>
        </p:nvSpPr>
        <p:spPr>
          <a:xfrm>
            <a:off x="835968" y="2607157"/>
            <a:ext cx="2223864" cy="21590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Initiation</a:t>
            </a:r>
          </a:p>
        </p:txBody>
      </p:sp>
      <p:sp>
        <p:nvSpPr>
          <p:cNvPr id="35" name="Isosceles Triangle 34"/>
          <p:cNvSpPr/>
          <p:nvPr/>
        </p:nvSpPr>
        <p:spPr bwMode="auto">
          <a:xfrm rot="10800000">
            <a:off x="2844056" y="2165062"/>
            <a:ext cx="431800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7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2842469" y="2098387"/>
            <a:ext cx="4318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>
                <a:solidFill>
                  <a:schemeClr val="bg1"/>
                </a:solidFill>
                <a:latin typeface="+mj-lt"/>
              </a:rPr>
              <a:t>TG4</a:t>
            </a:r>
          </a:p>
        </p:txBody>
      </p:sp>
      <p:sp>
        <p:nvSpPr>
          <p:cNvPr id="26" name="Isosceles Triangle 25"/>
          <p:cNvSpPr/>
          <p:nvPr/>
        </p:nvSpPr>
        <p:spPr bwMode="auto">
          <a:xfrm rot="10800000">
            <a:off x="899840" y="2153949"/>
            <a:ext cx="431800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7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898253" y="2087274"/>
            <a:ext cx="4318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>
                <a:solidFill>
                  <a:schemeClr val="bg1"/>
                </a:solidFill>
                <a:latin typeface="+mj-lt"/>
              </a:rPr>
              <a:t>TG1</a:t>
            </a:r>
          </a:p>
        </p:txBody>
      </p:sp>
      <p:sp>
        <p:nvSpPr>
          <p:cNvPr id="215" name="TextBox 214"/>
          <p:cNvSpPr txBox="1"/>
          <p:nvPr/>
        </p:nvSpPr>
        <p:spPr bwMode="auto">
          <a:xfrm>
            <a:off x="4716264" y="3683598"/>
            <a:ext cx="4318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TG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6" name="TextBox 215"/>
          <p:cNvSpPr txBox="1"/>
          <p:nvPr/>
        </p:nvSpPr>
        <p:spPr bwMode="auto">
          <a:xfrm>
            <a:off x="6228184" y="3683598"/>
            <a:ext cx="4318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TG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7" name="TextBox 216"/>
          <p:cNvSpPr txBox="1"/>
          <p:nvPr/>
        </p:nvSpPr>
        <p:spPr bwMode="auto">
          <a:xfrm>
            <a:off x="6732488" y="3678123"/>
            <a:ext cx="4318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TG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8" name="TextBox 217"/>
          <p:cNvSpPr txBox="1"/>
          <p:nvPr/>
        </p:nvSpPr>
        <p:spPr bwMode="auto">
          <a:xfrm>
            <a:off x="7236296" y="3678123"/>
            <a:ext cx="4318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TG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7" name="Title 716"/>
          <p:cNvSpPr>
            <a:spLocks noGrp="1"/>
          </p:cNvSpPr>
          <p:nvPr>
            <p:ph type="title"/>
          </p:nvPr>
        </p:nvSpPr>
        <p:spPr>
          <a:xfrm>
            <a:off x="962682" y="404664"/>
            <a:ext cx="7280549" cy="720080"/>
          </a:xfrm>
        </p:spPr>
        <p:txBody>
          <a:bodyPr>
            <a:noAutofit/>
          </a:bodyPr>
          <a:lstStyle/>
          <a:p>
            <a:pPr algn="ctr"/>
            <a:r>
              <a:rPr lang="sv-SE" sz="4800" dirty="0" smtClean="0">
                <a:solidFill>
                  <a:schemeClr val="bg2">
                    <a:lumMod val="25000"/>
                  </a:schemeClr>
                </a:solidFill>
              </a:rPr>
              <a:t>Livscykelmodell</a:t>
            </a:r>
            <a:endParaRPr lang="sv-SE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5" name="Date Placeholder 1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1399-74AC-49A7-8458-F5BC2A30F902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189" name="Footer Placeholder 188"/>
          <p:cNvSpPr>
            <a:spLocks noGrp="1"/>
          </p:cNvSpPr>
          <p:nvPr>
            <p:ph type="ftr" sz="quarter" idx="11"/>
          </p:nvPr>
        </p:nvSpPr>
        <p:spPr>
          <a:xfrm>
            <a:off x="3092836" y="6381328"/>
            <a:ext cx="2895600" cy="365125"/>
          </a:xfrm>
        </p:spPr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186" name="Slide Number Placeholder 1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6415-C532-40E5-9786-6391F65D2DA9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219" name="TextBox 218"/>
          <p:cNvSpPr txBox="1"/>
          <p:nvPr/>
        </p:nvSpPr>
        <p:spPr>
          <a:xfrm>
            <a:off x="3856683" y="3411863"/>
            <a:ext cx="127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Assignment</a:t>
            </a:r>
          </a:p>
        </p:txBody>
      </p:sp>
      <p:sp>
        <p:nvSpPr>
          <p:cNvPr id="222" name="Cloud 221"/>
          <p:cNvSpPr/>
          <p:nvPr/>
        </p:nvSpPr>
        <p:spPr bwMode="auto">
          <a:xfrm>
            <a:off x="5076056" y="3229974"/>
            <a:ext cx="964554" cy="59764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23" name="TextBox 94"/>
          <p:cNvSpPr txBox="1">
            <a:spLocks noChangeArrowheads="1"/>
          </p:cNvSpPr>
          <p:nvPr/>
        </p:nvSpPr>
        <p:spPr bwMode="auto">
          <a:xfrm>
            <a:off x="5141094" y="3282750"/>
            <a:ext cx="1015082" cy="46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latin typeface="+mj-lt"/>
              </a:rPr>
              <a:t>Time</a:t>
            </a:r>
          </a:p>
          <a:p>
            <a:r>
              <a:rPr lang="en-US" sz="1200" dirty="0" smtClean="0">
                <a:latin typeface="+mj-lt"/>
              </a:rPr>
              <a:t>Reporting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224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064195"/>
              </p:ext>
            </p:extLst>
          </p:nvPr>
        </p:nvGraphicFramePr>
        <p:xfrm>
          <a:off x="5595941" y="2958043"/>
          <a:ext cx="319576" cy="54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" name="Clip" r:id="rId7" imgW="1430280" imgH="3435120" progId="">
                  <p:embed/>
                </p:oleObj>
              </mc:Choice>
              <mc:Fallback>
                <p:oleObj name="Clip" r:id="rId7" imgW="1430280" imgH="3435120" progId="">
                  <p:embed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41" y="2958043"/>
                        <a:ext cx="319576" cy="543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" name="Cloud 228"/>
          <p:cNvSpPr/>
          <p:nvPr/>
        </p:nvSpPr>
        <p:spPr bwMode="auto">
          <a:xfrm>
            <a:off x="6372200" y="2021170"/>
            <a:ext cx="925249" cy="504825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30" name="TextBox 101"/>
          <p:cNvSpPr txBox="1">
            <a:spLocks noChangeArrowheads="1"/>
          </p:cNvSpPr>
          <p:nvPr/>
        </p:nvSpPr>
        <p:spPr bwMode="auto">
          <a:xfrm>
            <a:off x="6444208" y="2026853"/>
            <a:ext cx="951388" cy="46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latin typeface="+mj-lt"/>
              </a:rPr>
              <a:t>Revenue</a:t>
            </a:r>
            <a:endParaRPr lang="en-US" sz="1200" dirty="0">
              <a:latin typeface="+mj-lt"/>
            </a:endParaRPr>
          </a:p>
          <a:p>
            <a:r>
              <a:rPr lang="en-US" sz="1200" dirty="0" smtClean="0">
                <a:latin typeface="+mj-lt"/>
              </a:rPr>
              <a:t>&amp; Costs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2069" name="Objec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094545"/>
              </p:ext>
            </p:extLst>
          </p:nvPr>
        </p:nvGraphicFramePr>
        <p:xfrm>
          <a:off x="7092976" y="1733907"/>
          <a:ext cx="471548" cy="63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" name="Microsoft ClipArt Gallery" r:id="rId9" imgW="3686040" imgH="5661000" progId="">
                  <p:embed/>
                </p:oleObj>
              </mc:Choice>
              <mc:Fallback>
                <p:oleObj name="Microsoft ClipArt Gallery" r:id="rId9" imgW="3686040" imgH="5661000" progId="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76" y="1733907"/>
                        <a:ext cx="471548" cy="631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" name="TextBox 213"/>
          <p:cNvSpPr txBox="1"/>
          <p:nvPr/>
        </p:nvSpPr>
        <p:spPr>
          <a:xfrm>
            <a:off x="107504" y="6145559"/>
            <a:ext cx="245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Solutions for Teamwork®</a:t>
            </a:r>
            <a:endParaRPr lang="sv-SE" sz="36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790567" y="3747589"/>
            <a:ext cx="2597051" cy="9847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059832" y="2453987"/>
            <a:ext cx="124" cy="1224136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3" descr="C:\Users\Georg\AppData\Local\Microsoft\Windows\Temporary Internet Files\Content.IE5\313XRD52\MM90018924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38" y="3370414"/>
            <a:ext cx="3603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37361"/>
              </p:ext>
            </p:extLst>
          </p:nvPr>
        </p:nvGraphicFramePr>
        <p:xfrm>
          <a:off x="1127487" y="2886035"/>
          <a:ext cx="492185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" r:id="rId11" imgW="1890065" imgH="3000146" progId="">
                  <p:embed/>
                </p:oleObj>
              </mc:Choice>
              <mc:Fallback>
                <p:oleObj r:id="rId11" imgW="1890065" imgH="300014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87" y="2886035"/>
                        <a:ext cx="492185" cy="7200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" name="Pentagon 244"/>
          <p:cNvSpPr/>
          <p:nvPr/>
        </p:nvSpPr>
        <p:spPr>
          <a:xfrm>
            <a:off x="1987998" y="3707072"/>
            <a:ext cx="1391681" cy="22159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46" name="TextBox 245"/>
          <p:cNvSpPr txBox="1"/>
          <p:nvPr/>
        </p:nvSpPr>
        <p:spPr bwMode="auto">
          <a:xfrm>
            <a:off x="1939767" y="3678475"/>
            <a:ext cx="9960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200" dirty="0" err="1" smtClean="0">
                <a:solidFill>
                  <a:schemeClr val="bg1"/>
                </a:solidFill>
                <a:latin typeface="+mj-lt"/>
              </a:rPr>
              <a:t>Toll</a:t>
            </a: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 Gate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loud 20"/>
          <p:cNvSpPr/>
          <p:nvPr/>
        </p:nvSpPr>
        <p:spPr bwMode="auto">
          <a:xfrm>
            <a:off x="1979712" y="2021939"/>
            <a:ext cx="925249" cy="50482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2" name="TextBox 101"/>
          <p:cNvSpPr txBox="1">
            <a:spLocks noChangeArrowheads="1"/>
          </p:cNvSpPr>
          <p:nvPr/>
        </p:nvSpPr>
        <p:spPr bwMode="auto">
          <a:xfrm>
            <a:off x="2051720" y="2064392"/>
            <a:ext cx="951388" cy="46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Business</a:t>
            </a:r>
          </a:p>
          <a:p>
            <a:r>
              <a:rPr lang="en-US" sz="1200" dirty="0">
                <a:latin typeface="+mj-lt"/>
              </a:rPr>
              <a:t>Case</a:t>
            </a:r>
          </a:p>
        </p:txBody>
      </p:sp>
      <p:sp>
        <p:nvSpPr>
          <p:cNvPr id="56" name="Cloud 55"/>
          <p:cNvSpPr/>
          <p:nvPr/>
        </p:nvSpPr>
        <p:spPr bwMode="auto">
          <a:xfrm>
            <a:off x="2756189" y="3269399"/>
            <a:ext cx="966787" cy="50958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57" name="TextBox 97"/>
          <p:cNvSpPr txBox="1">
            <a:spLocks noChangeArrowheads="1"/>
          </p:cNvSpPr>
          <p:nvPr/>
        </p:nvSpPr>
        <p:spPr bwMode="auto">
          <a:xfrm>
            <a:off x="2826461" y="3294486"/>
            <a:ext cx="847377" cy="46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+mj-lt"/>
              </a:rPr>
              <a:t>Resource</a:t>
            </a:r>
          </a:p>
          <a:p>
            <a:r>
              <a:rPr lang="en-US" sz="1200" dirty="0">
                <a:latin typeface="+mj-lt"/>
              </a:rPr>
              <a:t>Contract</a:t>
            </a:r>
          </a:p>
        </p:txBody>
      </p:sp>
      <p:sp>
        <p:nvSpPr>
          <p:cNvPr id="196" name="Flowchart: Document 195"/>
          <p:cNvSpPr/>
          <p:nvPr/>
        </p:nvSpPr>
        <p:spPr>
          <a:xfrm>
            <a:off x="3491880" y="3102059"/>
            <a:ext cx="287032" cy="472373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+mj-lt"/>
            </a:endParaRPr>
          </a:p>
        </p:txBody>
      </p:sp>
      <p:graphicFrame>
        <p:nvGraphicFramePr>
          <p:cNvPr id="197" name="Object 5"/>
          <p:cNvGraphicFramePr>
            <a:graphicFrameLocks/>
          </p:cNvGraphicFramePr>
          <p:nvPr/>
        </p:nvGraphicFramePr>
        <p:xfrm>
          <a:off x="3520782" y="3139208"/>
          <a:ext cx="191787" cy="330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" name="Clip" r:id="rId13" imgW="1430280" imgH="3435120" progId="">
                  <p:embed/>
                </p:oleObj>
              </mc:Choice>
              <mc:Fallback>
                <p:oleObj name="Clip" r:id="rId13" imgW="1430280" imgH="3435120" progId="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782" y="3139208"/>
                        <a:ext cx="191787" cy="330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" name="Flowchart: Document 193"/>
          <p:cNvSpPr/>
          <p:nvPr/>
        </p:nvSpPr>
        <p:spPr>
          <a:xfrm>
            <a:off x="3637850" y="3219856"/>
            <a:ext cx="287032" cy="472373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+mj-lt"/>
            </a:endParaRPr>
          </a:p>
        </p:txBody>
      </p:sp>
      <p:graphicFrame>
        <p:nvGraphicFramePr>
          <p:cNvPr id="195" name="Object 5"/>
          <p:cNvGraphicFramePr>
            <a:graphicFrameLocks/>
          </p:cNvGraphicFramePr>
          <p:nvPr/>
        </p:nvGraphicFramePr>
        <p:xfrm>
          <a:off x="3671902" y="3261165"/>
          <a:ext cx="191787" cy="330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" name="Clip" r:id="rId14" imgW="1430280" imgH="3435120" progId="">
                  <p:embed/>
                </p:oleObj>
              </mc:Choice>
              <mc:Fallback>
                <p:oleObj name="Clip" r:id="rId14" imgW="1430280" imgH="3435120" progId="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902" y="3261165"/>
                        <a:ext cx="191787" cy="330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9" name="Straight Connector 238"/>
          <p:cNvCxnSpPr>
            <a:endCxn id="715" idx="1"/>
          </p:cNvCxnSpPr>
          <p:nvPr/>
        </p:nvCxnSpPr>
        <p:spPr>
          <a:xfrm>
            <a:off x="1115617" y="3966153"/>
            <a:ext cx="1874915" cy="720492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5" name="Pentagon 714"/>
          <p:cNvSpPr/>
          <p:nvPr/>
        </p:nvSpPr>
        <p:spPr>
          <a:xfrm>
            <a:off x="2990532" y="4543038"/>
            <a:ext cx="3137484" cy="287213"/>
          </a:xfrm>
          <a:prstGeom prst="homePlate">
            <a:avLst>
              <a:gd name="adj" fmla="val 2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2" name="Rounded Rectangle 231"/>
          <p:cNvSpPr/>
          <p:nvPr/>
        </p:nvSpPr>
        <p:spPr>
          <a:xfrm>
            <a:off x="2935833" y="4762882"/>
            <a:ext cx="3008424" cy="6434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234" name="Rak 117"/>
          <p:cNvCxnSpPr/>
          <p:nvPr/>
        </p:nvCxnSpPr>
        <p:spPr>
          <a:xfrm rot="5400000" flipH="1" flipV="1">
            <a:off x="5088498" y="5154561"/>
            <a:ext cx="0" cy="0"/>
          </a:xfrm>
          <a:prstGeom prst="line">
            <a:avLst/>
          </a:prstGeom>
          <a:ln w="190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ruta 192"/>
          <p:cNvSpPr txBox="1"/>
          <p:nvPr/>
        </p:nvSpPr>
        <p:spPr>
          <a:xfrm>
            <a:off x="3534865" y="5175237"/>
            <a:ext cx="55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Sprint</a:t>
            </a:r>
            <a:endParaRPr lang="en-US" sz="1200" dirty="0">
              <a:latin typeface="+mj-lt"/>
            </a:endParaRPr>
          </a:p>
        </p:txBody>
      </p:sp>
      <p:sp>
        <p:nvSpPr>
          <p:cNvPr id="236" name="textruta 185"/>
          <p:cNvSpPr txBox="1"/>
          <p:nvPr/>
        </p:nvSpPr>
        <p:spPr>
          <a:xfrm>
            <a:off x="4104375" y="5073056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Actions   </a:t>
            </a:r>
            <a:endParaRPr lang="en-US" sz="1200" dirty="0">
              <a:latin typeface="+mj-lt"/>
            </a:endParaRPr>
          </a:p>
        </p:txBody>
      </p:sp>
      <p:sp>
        <p:nvSpPr>
          <p:cNvPr id="237" name="textruta 185"/>
          <p:cNvSpPr txBox="1"/>
          <p:nvPr/>
        </p:nvSpPr>
        <p:spPr>
          <a:xfrm>
            <a:off x="4532254" y="5073056"/>
            <a:ext cx="747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Artefacts</a:t>
            </a:r>
            <a:endParaRPr lang="en-US" sz="1200" dirty="0">
              <a:latin typeface="+mj-lt"/>
            </a:endParaRPr>
          </a:p>
        </p:txBody>
      </p:sp>
      <p:sp>
        <p:nvSpPr>
          <p:cNvPr id="238" name="Right Arrow 237"/>
          <p:cNvSpPr/>
          <p:nvPr/>
        </p:nvSpPr>
        <p:spPr>
          <a:xfrm>
            <a:off x="3676495" y="4912830"/>
            <a:ext cx="128364" cy="74974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244" name="Snip Single Corner Rectangle 243"/>
          <p:cNvSpPr/>
          <p:nvPr/>
        </p:nvSpPr>
        <p:spPr>
          <a:xfrm rot="16200000">
            <a:off x="3424396" y="4835151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247" name="Freeform 246"/>
          <p:cNvSpPr/>
          <p:nvPr/>
        </p:nvSpPr>
        <p:spPr>
          <a:xfrm>
            <a:off x="3419767" y="4839096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248" name="Straight Connector 247"/>
          <p:cNvCxnSpPr/>
          <p:nvPr/>
        </p:nvCxnSpPr>
        <p:spPr>
          <a:xfrm>
            <a:off x="3442363" y="4882498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3450967" y="4899447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3442363" y="4916396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3460572" y="4866481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Snip Single Corner Rectangle 268"/>
          <p:cNvSpPr/>
          <p:nvPr/>
        </p:nvSpPr>
        <p:spPr>
          <a:xfrm rot="16200000">
            <a:off x="3467184" y="4890356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270" name="Freeform 269"/>
          <p:cNvSpPr/>
          <p:nvPr/>
        </p:nvSpPr>
        <p:spPr>
          <a:xfrm>
            <a:off x="3462555" y="4894301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271" name="Straight Connector 270"/>
          <p:cNvCxnSpPr/>
          <p:nvPr/>
        </p:nvCxnSpPr>
        <p:spPr>
          <a:xfrm>
            <a:off x="3485151" y="4937703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493755" y="4954652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485151" y="4971601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503360" y="4921686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Flowchart: Document 281"/>
          <p:cNvSpPr/>
          <p:nvPr/>
        </p:nvSpPr>
        <p:spPr>
          <a:xfrm>
            <a:off x="3849210" y="4875343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286" name="Group 119"/>
          <p:cNvGrpSpPr/>
          <p:nvPr/>
        </p:nvGrpSpPr>
        <p:grpSpPr>
          <a:xfrm>
            <a:off x="3847647" y="4875361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87" name="Snip Single Corner Rectangle 286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289" name="Straight Connector 288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" name="Snip Single Corner Rectangle 308"/>
          <p:cNvSpPr/>
          <p:nvPr/>
        </p:nvSpPr>
        <p:spPr>
          <a:xfrm rot="16200000">
            <a:off x="3511306" y="4924158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312" name="Freeform 311"/>
          <p:cNvSpPr/>
          <p:nvPr/>
        </p:nvSpPr>
        <p:spPr>
          <a:xfrm>
            <a:off x="3506677" y="4928103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313" name="Straight Connector 312"/>
          <p:cNvCxnSpPr/>
          <p:nvPr/>
        </p:nvCxnSpPr>
        <p:spPr>
          <a:xfrm>
            <a:off x="3529273" y="4971505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3537877" y="4988454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3529273" y="5005403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3547482" y="4955488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Right Arrow 316"/>
          <p:cNvSpPr/>
          <p:nvPr/>
        </p:nvSpPr>
        <p:spPr>
          <a:xfrm>
            <a:off x="4532254" y="4907014"/>
            <a:ext cx="128364" cy="74974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326" name="Snip Single Corner Rectangle 325"/>
          <p:cNvSpPr/>
          <p:nvPr/>
        </p:nvSpPr>
        <p:spPr>
          <a:xfrm rot="16200000">
            <a:off x="4280155" y="4829335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327" name="Freeform 326"/>
          <p:cNvSpPr/>
          <p:nvPr/>
        </p:nvSpPr>
        <p:spPr>
          <a:xfrm>
            <a:off x="4275526" y="4833280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328" name="Straight Connector 327"/>
          <p:cNvCxnSpPr/>
          <p:nvPr/>
        </p:nvCxnSpPr>
        <p:spPr>
          <a:xfrm>
            <a:off x="4298122" y="4876682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4306726" y="4893631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4298122" y="4910580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4316331" y="4860665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Snip Single Corner Rectangle 332"/>
          <p:cNvSpPr/>
          <p:nvPr/>
        </p:nvSpPr>
        <p:spPr>
          <a:xfrm rot="16200000">
            <a:off x="4322944" y="4884540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334" name="Freeform 333"/>
          <p:cNvSpPr/>
          <p:nvPr/>
        </p:nvSpPr>
        <p:spPr>
          <a:xfrm>
            <a:off x="4318315" y="4888485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335" name="Straight Connector 334"/>
          <p:cNvCxnSpPr/>
          <p:nvPr/>
        </p:nvCxnSpPr>
        <p:spPr>
          <a:xfrm>
            <a:off x="4340911" y="4931887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4349515" y="4948836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4340911" y="4965785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4359120" y="4915870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Snip Single Corner Rectangle 339"/>
          <p:cNvSpPr/>
          <p:nvPr/>
        </p:nvSpPr>
        <p:spPr>
          <a:xfrm rot="16200000">
            <a:off x="4367066" y="4918343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341" name="Freeform 340"/>
          <p:cNvSpPr/>
          <p:nvPr/>
        </p:nvSpPr>
        <p:spPr>
          <a:xfrm>
            <a:off x="4362437" y="4922288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342" name="Straight Connector 341"/>
          <p:cNvCxnSpPr/>
          <p:nvPr/>
        </p:nvCxnSpPr>
        <p:spPr>
          <a:xfrm>
            <a:off x="4385033" y="4965690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4393637" y="4982639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4385033" y="4999588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4403242" y="4949673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Flowchart: Document 346"/>
          <p:cNvSpPr/>
          <p:nvPr/>
        </p:nvSpPr>
        <p:spPr>
          <a:xfrm>
            <a:off x="3891998" y="4912830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348" name="Group 119"/>
          <p:cNvGrpSpPr/>
          <p:nvPr/>
        </p:nvGrpSpPr>
        <p:grpSpPr>
          <a:xfrm>
            <a:off x="3890435" y="4912848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49" name="Snip Single Corner Rectangle 348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351" name="Straight Connector 350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6" name="Flowchart: Document 355"/>
          <p:cNvSpPr/>
          <p:nvPr/>
        </p:nvSpPr>
        <p:spPr>
          <a:xfrm>
            <a:off x="4721005" y="4875343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357" name="Group 119"/>
          <p:cNvGrpSpPr/>
          <p:nvPr/>
        </p:nvGrpSpPr>
        <p:grpSpPr>
          <a:xfrm>
            <a:off x="4719442" y="4875361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58" name="Snip Single Corner Rectangle 357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360" name="Straight Connector 359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5" name="Flowchart: Document 364"/>
          <p:cNvSpPr/>
          <p:nvPr/>
        </p:nvSpPr>
        <p:spPr>
          <a:xfrm>
            <a:off x="4763793" y="4912830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366" name="Group 119"/>
          <p:cNvGrpSpPr/>
          <p:nvPr/>
        </p:nvGrpSpPr>
        <p:grpSpPr>
          <a:xfrm>
            <a:off x="4762230" y="4912848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7" name="Snip Single Corner Rectangle 366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3" name="Straight Connector 372"/>
          <p:cNvCxnSpPr/>
          <p:nvPr/>
        </p:nvCxnSpPr>
        <p:spPr>
          <a:xfrm rot="5400000">
            <a:off x="3916940" y="4987803"/>
            <a:ext cx="37486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 rot="5400000">
            <a:off x="3176279" y="4987803"/>
            <a:ext cx="37486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 rot="5400000">
            <a:off x="4815488" y="4987803"/>
            <a:ext cx="37486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ight Arrow 375"/>
          <p:cNvSpPr/>
          <p:nvPr/>
        </p:nvSpPr>
        <p:spPr>
          <a:xfrm>
            <a:off x="5388014" y="4907014"/>
            <a:ext cx="128364" cy="74974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378" name="Snip Single Corner Rectangle 377"/>
          <p:cNvSpPr/>
          <p:nvPr/>
        </p:nvSpPr>
        <p:spPr>
          <a:xfrm rot="16200000">
            <a:off x="5135915" y="4829335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379" name="Freeform 378"/>
          <p:cNvSpPr/>
          <p:nvPr/>
        </p:nvSpPr>
        <p:spPr>
          <a:xfrm>
            <a:off x="5131286" y="4833280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380" name="Straight Connector 379"/>
          <p:cNvCxnSpPr/>
          <p:nvPr/>
        </p:nvCxnSpPr>
        <p:spPr>
          <a:xfrm>
            <a:off x="5153882" y="4876682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5162486" y="4893631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5153882" y="4910580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5172091" y="4860665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Snip Single Corner Rectangle 384"/>
          <p:cNvSpPr/>
          <p:nvPr/>
        </p:nvSpPr>
        <p:spPr>
          <a:xfrm rot="16200000">
            <a:off x="5178703" y="4884540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386" name="Freeform 385"/>
          <p:cNvSpPr/>
          <p:nvPr/>
        </p:nvSpPr>
        <p:spPr>
          <a:xfrm>
            <a:off x="5174074" y="4888485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387" name="Straight Connector 386"/>
          <p:cNvCxnSpPr/>
          <p:nvPr/>
        </p:nvCxnSpPr>
        <p:spPr>
          <a:xfrm>
            <a:off x="5196670" y="4931887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5205274" y="4948836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5196670" y="4965785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5214879" y="4915870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Snip Single Corner Rectangle 391"/>
          <p:cNvSpPr/>
          <p:nvPr/>
        </p:nvSpPr>
        <p:spPr>
          <a:xfrm rot="16200000">
            <a:off x="5222826" y="4918343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393" name="Freeform 392"/>
          <p:cNvSpPr/>
          <p:nvPr/>
        </p:nvSpPr>
        <p:spPr>
          <a:xfrm>
            <a:off x="5218197" y="4922288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394" name="Straight Connector 393"/>
          <p:cNvCxnSpPr/>
          <p:nvPr/>
        </p:nvCxnSpPr>
        <p:spPr>
          <a:xfrm>
            <a:off x="5240793" y="4965690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5249397" y="4982639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5240793" y="4999588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5259002" y="4949673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Flowchart: Document 398"/>
          <p:cNvSpPr/>
          <p:nvPr/>
        </p:nvSpPr>
        <p:spPr>
          <a:xfrm>
            <a:off x="5576764" y="4875343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400" name="Group 119"/>
          <p:cNvGrpSpPr/>
          <p:nvPr/>
        </p:nvGrpSpPr>
        <p:grpSpPr>
          <a:xfrm>
            <a:off x="5575201" y="4875361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01" name="Snip Single Corner Rectangle 400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403" name="Straight Connector 402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8" name="Flowchart: Document 407"/>
          <p:cNvSpPr/>
          <p:nvPr/>
        </p:nvSpPr>
        <p:spPr>
          <a:xfrm>
            <a:off x="5619552" y="4912830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409" name="Group 119"/>
          <p:cNvGrpSpPr/>
          <p:nvPr/>
        </p:nvGrpSpPr>
        <p:grpSpPr>
          <a:xfrm>
            <a:off x="5617989" y="4912848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10" name="Snip Single Corner Rectangle 409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412" name="Straight Connector 411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6" name="Straight Connector 415"/>
          <p:cNvCxnSpPr/>
          <p:nvPr/>
        </p:nvCxnSpPr>
        <p:spPr>
          <a:xfrm rot="5400000">
            <a:off x="5671248" y="4987803"/>
            <a:ext cx="37486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Arrow Connector 417"/>
          <p:cNvCxnSpPr/>
          <p:nvPr/>
        </p:nvCxnSpPr>
        <p:spPr>
          <a:xfrm>
            <a:off x="3363713" y="5175237"/>
            <a:ext cx="727396" cy="82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textruta 182"/>
          <p:cNvSpPr txBox="1"/>
          <p:nvPr/>
        </p:nvSpPr>
        <p:spPr>
          <a:xfrm>
            <a:off x="3995935" y="4470211"/>
            <a:ext cx="13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Teamwork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4" name="Picture 3" descr="C:\Users\Georg\AppData\Local\Microsoft\Windows\Temporary Internet Files\Content.IE5\313XRD52\MM90018924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4614" y="4891238"/>
            <a:ext cx="27373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" name="Rounded Rectangle 430"/>
          <p:cNvSpPr/>
          <p:nvPr/>
        </p:nvSpPr>
        <p:spPr>
          <a:xfrm>
            <a:off x="3051599" y="4844180"/>
            <a:ext cx="3008424" cy="6434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432" name="Rak 117"/>
          <p:cNvCxnSpPr/>
          <p:nvPr/>
        </p:nvCxnSpPr>
        <p:spPr>
          <a:xfrm rot="5400000" flipH="1" flipV="1">
            <a:off x="5204264" y="5235859"/>
            <a:ext cx="0" cy="0"/>
          </a:xfrm>
          <a:prstGeom prst="line">
            <a:avLst/>
          </a:prstGeom>
          <a:ln w="190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textruta 192"/>
          <p:cNvSpPr txBox="1"/>
          <p:nvPr/>
        </p:nvSpPr>
        <p:spPr>
          <a:xfrm>
            <a:off x="3650631" y="5256535"/>
            <a:ext cx="55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Sprint</a:t>
            </a:r>
            <a:endParaRPr lang="en-US" sz="1200" dirty="0">
              <a:latin typeface="+mj-lt"/>
            </a:endParaRPr>
          </a:p>
        </p:txBody>
      </p:sp>
      <p:sp>
        <p:nvSpPr>
          <p:cNvPr id="434" name="textruta 185"/>
          <p:cNvSpPr txBox="1"/>
          <p:nvPr/>
        </p:nvSpPr>
        <p:spPr>
          <a:xfrm>
            <a:off x="4220141" y="5154354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Actions   </a:t>
            </a:r>
            <a:endParaRPr lang="en-US" sz="1200" dirty="0">
              <a:latin typeface="+mj-lt"/>
            </a:endParaRPr>
          </a:p>
        </p:txBody>
      </p:sp>
      <p:sp>
        <p:nvSpPr>
          <p:cNvPr id="435" name="textruta 185"/>
          <p:cNvSpPr txBox="1"/>
          <p:nvPr/>
        </p:nvSpPr>
        <p:spPr>
          <a:xfrm>
            <a:off x="4648020" y="5154354"/>
            <a:ext cx="747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Artefacts</a:t>
            </a:r>
            <a:endParaRPr lang="en-US" sz="1200" dirty="0">
              <a:latin typeface="+mj-lt"/>
            </a:endParaRPr>
          </a:p>
        </p:txBody>
      </p:sp>
      <p:sp>
        <p:nvSpPr>
          <p:cNvPr id="436" name="Right Arrow 435"/>
          <p:cNvSpPr/>
          <p:nvPr/>
        </p:nvSpPr>
        <p:spPr>
          <a:xfrm>
            <a:off x="3792261" y="4994128"/>
            <a:ext cx="128364" cy="74974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556" name="Snip Single Corner Rectangle 555"/>
          <p:cNvSpPr/>
          <p:nvPr/>
        </p:nvSpPr>
        <p:spPr>
          <a:xfrm rot="16200000">
            <a:off x="3540162" y="4916449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557" name="Freeform 556"/>
          <p:cNvSpPr/>
          <p:nvPr/>
        </p:nvSpPr>
        <p:spPr>
          <a:xfrm>
            <a:off x="3535533" y="4920394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558" name="Straight Connector 557"/>
          <p:cNvCxnSpPr/>
          <p:nvPr/>
        </p:nvCxnSpPr>
        <p:spPr>
          <a:xfrm>
            <a:off x="3558129" y="4963796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>
            <a:off x="3566733" y="4980745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>
            <a:off x="3558129" y="4997694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>
            <a:off x="3576338" y="4947779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0" name="Snip Single Corner Rectangle 549"/>
          <p:cNvSpPr/>
          <p:nvPr/>
        </p:nvSpPr>
        <p:spPr>
          <a:xfrm rot="16200000">
            <a:off x="3582950" y="4971654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551" name="Freeform 550"/>
          <p:cNvSpPr/>
          <p:nvPr/>
        </p:nvSpPr>
        <p:spPr>
          <a:xfrm>
            <a:off x="3578321" y="4975599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552" name="Straight Connector 551"/>
          <p:cNvCxnSpPr/>
          <p:nvPr/>
        </p:nvCxnSpPr>
        <p:spPr>
          <a:xfrm>
            <a:off x="3600917" y="5019001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>
            <a:off x="3609521" y="5035950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>
            <a:off x="3600917" y="5052899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>
            <a:off x="3619126" y="5002984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Flowchart: Document 541"/>
          <p:cNvSpPr/>
          <p:nvPr/>
        </p:nvSpPr>
        <p:spPr>
          <a:xfrm>
            <a:off x="3964976" y="4956641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543" name="Group 119"/>
          <p:cNvGrpSpPr/>
          <p:nvPr/>
        </p:nvGrpSpPr>
        <p:grpSpPr>
          <a:xfrm>
            <a:off x="3963413" y="4956659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44" name="Snip Single Corner Rectangle 543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545" name="Freeform 544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546" name="Straight Connector 545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6" name="Snip Single Corner Rectangle 535"/>
          <p:cNvSpPr/>
          <p:nvPr/>
        </p:nvSpPr>
        <p:spPr>
          <a:xfrm rot="16200000">
            <a:off x="3627072" y="5005456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537" name="Freeform 536"/>
          <p:cNvSpPr/>
          <p:nvPr/>
        </p:nvSpPr>
        <p:spPr>
          <a:xfrm>
            <a:off x="3622443" y="5009401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538" name="Straight Connector 537"/>
          <p:cNvCxnSpPr/>
          <p:nvPr/>
        </p:nvCxnSpPr>
        <p:spPr>
          <a:xfrm>
            <a:off x="3645039" y="5052803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3653643" y="5069752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>
            <a:off x="3645039" y="5086701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/>
          <p:cNvCxnSpPr/>
          <p:nvPr/>
        </p:nvCxnSpPr>
        <p:spPr>
          <a:xfrm>
            <a:off x="3663248" y="5036786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Right Arrow 440"/>
          <p:cNvSpPr/>
          <p:nvPr/>
        </p:nvSpPr>
        <p:spPr>
          <a:xfrm>
            <a:off x="4648020" y="4988312"/>
            <a:ext cx="128364" cy="74974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530" name="Snip Single Corner Rectangle 529"/>
          <p:cNvSpPr/>
          <p:nvPr/>
        </p:nvSpPr>
        <p:spPr>
          <a:xfrm rot="16200000">
            <a:off x="4395921" y="4910633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531" name="Freeform 530"/>
          <p:cNvSpPr/>
          <p:nvPr/>
        </p:nvSpPr>
        <p:spPr>
          <a:xfrm>
            <a:off x="4391292" y="4914578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532" name="Straight Connector 531"/>
          <p:cNvCxnSpPr/>
          <p:nvPr/>
        </p:nvCxnSpPr>
        <p:spPr>
          <a:xfrm>
            <a:off x="4413888" y="4957980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>
            <a:off x="4422492" y="4974929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>
            <a:off x="4413888" y="4991878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>
            <a:off x="4432097" y="4941963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Snip Single Corner Rectangle 523"/>
          <p:cNvSpPr/>
          <p:nvPr/>
        </p:nvSpPr>
        <p:spPr>
          <a:xfrm rot="16200000">
            <a:off x="4438710" y="4965839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525" name="Freeform 524"/>
          <p:cNvSpPr/>
          <p:nvPr/>
        </p:nvSpPr>
        <p:spPr>
          <a:xfrm>
            <a:off x="4434081" y="4969784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526" name="Straight Connector 525"/>
          <p:cNvCxnSpPr/>
          <p:nvPr/>
        </p:nvCxnSpPr>
        <p:spPr>
          <a:xfrm>
            <a:off x="4456677" y="5013186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/>
          <p:cNvCxnSpPr/>
          <p:nvPr/>
        </p:nvCxnSpPr>
        <p:spPr>
          <a:xfrm>
            <a:off x="4465281" y="5030135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>
            <a:off x="4456677" y="5047084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>
            <a:off x="4474886" y="4997169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" name="Snip Single Corner Rectangle 517"/>
          <p:cNvSpPr/>
          <p:nvPr/>
        </p:nvSpPr>
        <p:spPr>
          <a:xfrm rot="16200000">
            <a:off x="4482832" y="4999641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519" name="Freeform 518"/>
          <p:cNvSpPr/>
          <p:nvPr/>
        </p:nvSpPr>
        <p:spPr>
          <a:xfrm>
            <a:off x="4478203" y="5003586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520" name="Straight Connector 519"/>
          <p:cNvCxnSpPr/>
          <p:nvPr/>
        </p:nvCxnSpPr>
        <p:spPr>
          <a:xfrm>
            <a:off x="4500799" y="5046988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>
            <a:off x="4509403" y="5063937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/>
          <p:cNvCxnSpPr/>
          <p:nvPr/>
        </p:nvCxnSpPr>
        <p:spPr>
          <a:xfrm>
            <a:off x="4500799" y="5080886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>
            <a:off x="4519008" y="5030971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0" name="Flowchart: Document 509"/>
          <p:cNvSpPr/>
          <p:nvPr/>
        </p:nvSpPr>
        <p:spPr>
          <a:xfrm>
            <a:off x="4007764" y="4994128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511" name="Group 119"/>
          <p:cNvGrpSpPr/>
          <p:nvPr/>
        </p:nvGrpSpPr>
        <p:grpSpPr>
          <a:xfrm>
            <a:off x="4006201" y="4994146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12" name="Snip Single Corner Rectangle 511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513" name="Freeform 512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514" name="Straight Connector 513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2" name="Flowchart: Document 501"/>
          <p:cNvSpPr/>
          <p:nvPr/>
        </p:nvSpPr>
        <p:spPr>
          <a:xfrm>
            <a:off x="4836771" y="4956641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503" name="Group 119"/>
          <p:cNvGrpSpPr/>
          <p:nvPr/>
        </p:nvGrpSpPr>
        <p:grpSpPr>
          <a:xfrm>
            <a:off x="4835208" y="4956659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04" name="Snip Single Corner Rectangle 503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505" name="Freeform 504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506" name="Straight Connector 505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4" name="Flowchart: Document 493"/>
          <p:cNvSpPr/>
          <p:nvPr/>
        </p:nvSpPr>
        <p:spPr>
          <a:xfrm>
            <a:off x="4879559" y="4994128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495" name="Group 119"/>
          <p:cNvGrpSpPr/>
          <p:nvPr/>
        </p:nvGrpSpPr>
        <p:grpSpPr>
          <a:xfrm>
            <a:off x="4877996" y="4994146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96" name="Snip Single Corner Rectangle 495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497" name="Freeform 496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498" name="Straight Connector 497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8" name="Straight Connector 447"/>
          <p:cNvCxnSpPr/>
          <p:nvPr/>
        </p:nvCxnSpPr>
        <p:spPr>
          <a:xfrm rot="5400000">
            <a:off x="4032707" y="5069101"/>
            <a:ext cx="3748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 rot="5400000">
            <a:off x="3292045" y="5069101"/>
            <a:ext cx="3748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 rot="5400000">
            <a:off x="4931254" y="5069101"/>
            <a:ext cx="3748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Right Arrow 450"/>
          <p:cNvSpPr/>
          <p:nvPr/>
        </p:nvSpPr>
        <p:spPr>
          <a:xfrm>
            <a:off x="5503780" y="4988312"/>
            <a:ext cx="128364" cy="74974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488" name="Snip Single Corner Rectangle 487"/>
          <p:cNvSpPr/>
          <p:nvPr/>
        </p:nvSpPr>
        <p:spPr>
          <a:xfrm rot="16200000">
            <a:off x="5251681" y="4910633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489" name="Freeform 488"/>
          <p:cNvSpPr/>
          <p:nvPr/>
        </p:nvSpPr>
        <p:spPr>
          <a:xfrm>
            <a:off x="5247052" y="4914578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490" name="Straight Connector 489"/>
          <p:cNvCxnSpPr/>
          <p:nvPr/>
        </p:nvCxnSpPr>
        <p:spPr>
          <a:xfrm>
            <a:off x="5269648" y="4957980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/>
          <p:cNvCxnSpPr/>
          <p:nvPr/>
        </p:nvCxnSpPr>
        <p:spPr>
          <a:xfrm>
            <a:off x="5278252" y="4974929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5269648" y="4991878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/>
          <p:cNvCxnSpPr/>
          <p:nvPr/>
        </p:nvCxnSpPr>
        <p:spPr>
          <a:xfrm>
            <a:off x="5287857" y="4941963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Snip Single Corner Rectangle 481"/>
          <p:cNvSpPr/>
          <p:nvPr/>
        </p:nvSpPr>
        <p:spPr>
          <a:xfrm rot="16200000">
            <a:off x="5294469" y="4965839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483" name="Freeform 482"/>
          <p:cNvSpPr/>
          <p:nvPr/>
        </p:nvSpPr>
        <p:spPr>
          <a:xfrm>
            <a:off x="5289840" y="4969784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484" name="Straight Connector 483"/>
          <p:cNvCxnSpPr/>
          <p:nvPr/>
        </p:nvCxnSpPr>
        <p:spPr>
          <a:xfrm>
            <a:off x="5312436" y="5013186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/>
          <p:cNvCxnSpPr/>
          <p:nvPr/>
        </p:nvCxnSpPr>
        <p:spPr>
          <a:xfrm>
            <a:off x="5321040" y="5030135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/>
          <p:nvPr/>
        </p:nvCxnSpPr>
        <p:spPr>
          <a:xfrm>
            <a:off x="5312436" y="5047084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/>
          <p:cNvCxnSpPr/>
          <p:nvPr/>
        </p:nvCxnSpPr>
        <p:spPr>
          <a:xfrm>
            <a:off x="5330645" y="4997169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Snip Single Corner Rectangle 475"/>
          <p:cNvSpPr/>
          <p:nvPr/>
        </p:nvSpPr>
        <p:spPr>
          <a:xfrm rot="16200000">
            <a:off x="5338592" y="4999641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477" name="Freeform 476"/>
          <p:cNvSpPr/>
          <p:nvPr/>
        </p:nvSpPr>
        <p:spPr>
          <a:xfrm>
            <a:off x="5333963" y="5003586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478" name="Straight Connector 477"/>
          <p:cNvCxnSpPr/>
          <p:nvPr/>
        </p:nvCxnSpPr>
        <p:spPr>
          <a:xfrm>
            <a:off x="5356559" y="5046988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/>
          <p:nvPr/>
        </p:nvCxnSpPr>
        <p:spPr>
          <a:xfrm>
            <a:off x="5365163" y="5063937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/>
        </p:nvCxnSpPr>
        <p:spPr>
          <a:xfrm>
            <a:off x="5356559" y="5080886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/>
          <p:cNvCxnSpPr/>
          <p:nvPr/>
        </p:nvCxnSpPr>
        <p:spPr>
          <a:xfrm>
            <a:off x="5374768" y="5030971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Flowchart: Document 467"/>
          <p:cNvSpPr/>
          <p:nvPr/>
        </p:nvSpPr>
        <p:spPr>
          <a:xfrm>
            <a:off x="5692530" y="4956641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469" name="Group 119"/>
          <p:cNvGrpSpPr/>
          <p:nvPr/>
        </p:nvGrpSpPr>
        <p:grpSpPr>
          <a:xfrm>
            <a:off x="5690967" y="4956659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70" name="Snip Single Corner Rectangle 469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471" name="Freeform 470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472" name="Straight Connector 471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" name="Flowchart: Document 459"/>
          <p:cNvSpPr/>
          <p:nvPr/>
        </p:nvSpPr>
        <p:spPr>
          <a:xfrm>
            <a:off x="5735318" y="4994128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461" name="Group 119"/>
          <p:cNvGrpSpPr/>
          <p:nvPr/>
        </p:nvGrpSpPr>
        <p:grpSpPr>
          <a:xfrm>
            <a:off x="5733755" y="4994146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62" name="Snip Single Corner Rectangle 461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463" name="Freeform 462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464" name="Straight Connector 463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7" name="Straight Connector 456"/>
          <p:cNvCxnSpPr/>
          <p:nvPr/>
        </p:nvCxnSpPr>
        <p:spPr>
          <a:xfrm rot="5400000">
            <a:off x="5787014" y="5069101"/>
            <a:ext cx="3748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Arrow Connector 457"/>
          <p:cNvCxnSpPr/>
          <p:nvPr/>
        </p:nvCxnSpPr>
        <p:spPr>
          <a:xfrm>
            <a:off x="3479479" y="5256535"/>
            <a:ext cx="727396" cy="82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" name="Rounded Rectangle 562"/>
          <p:cNvSpPr/>
          <p:nvPr/>
        </p:nvSpPr>
        <p:spPr>
          <a:xfrm>
            <a:off x="3176353" y="4940595"/>
            <a:ext cx="3008424" cy="6434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564" name="Rak 117"/>
          <p:cNvCxnSpPr/>
          <p:nvPr/>
        </p:nvCxnSpPr>
        <p:spPr>
          <a:xfrm rot="5400000" flipH="1" flipV="1">
            <a:off x="5329018" y="5332274"/>
            <a:ext cx="0" cy="0"/>
          </a:xfrm>
          <a:prstGeom prst="line">
            <a:avLst/>
          </a:prstGeom>
          <a:ln w="190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5" name="textruta 192"/>
          <p:cNvSpPr txBox="1"/>
          <p:nvPr/>
        </p:nvSpPr>
        <p:spPr>
          <a:xfrm>
            <a:off x="3623139" y="5190291"/>
            <a:ext cx="804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Iteration</a:t>
            </a:r>
            <a:endParaRPr lang="en-US" sz="1200" dirty="0">
              <a:latin typeface="+mj-lt"/>
            </a:endParaRPr>
          </a:p>
        </p:txBody>
      </p:sp>
      <p:sp>
        <p:nvSpPr>
          <p:cNvPr id="566" name="textruta 185"/>
          <p:cNvSpPr txBox="1"/>
          <p:nvPr/>
        </p:nvSpPr>
        <p:spPr>
          <a:xfrm>
            <a:off x="4344894" y="5250769"/>
            <a:ext cx="1344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Actions   </a:t>
            </a:r>
            <a:endParaRPr lang="en-US" sz="1200" dirty="0">
              <a:latin typeface="+mj-lt"/>
            </a:endParaRPr>
          </a:p>
        </p:txBody>
      </p:sp>
      <p:sp>
        <p:nvSpPr>
          <p:cNvPr id="567" name="textruta 185"/>
          <p:cNvSpPr txBox="1"/>
          <p:nvPr/>
        </p:nvSpPr>
        <p:spPr>
          <a:xfrm>
            <a:off x="4860030" y="5250769"/>
            <a:ext cx="1029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&amp; </a:t>
            </a:r>
            <a:r>
              <a:rPr lang="en-US" sz="1200" dirty="0" err="1" smtClean="0">
                <a:latin typeface="+mj-lt"/>
              </a:rPr>
              <a:t>Artefacts</a:t>
            </a:r>
            <a:endParaRPr lang="en-US" sz="1200" dirty="0">
              <a:latin typeface="+mj-lt"/>
            </a:endParaRPr>
          </a:p>
        </p:txBody>
      </p:sp>
      <p:sp>
        <p:nvSpPr>
          <p:cNvPr id="568" name="Right Arrow 567"/>
          <p:cNvSpPr/>
          <p:nvPr/>
        </p:nvSpPr>
        <p:spPr>
          <a:xfrm>
            <a:off x="3917015" y="5090543"/>
            <a:ext cx="128364" cy="74974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688" name="Snip Single Corner Rectangle 687"/>
          <p:cNvSpPr/>
          <p:nvPr/>
        </p:nvSpPr>
        <p:spPr>
          <a:xfrm rot="16200000">
            <a:off x="3664916" y="5012864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689" name="Freeform 688"/>
          <p:cNvSpPr/>
          <p:nvPr/>
        </p:nvSpPr>
        <p:spPr>
          <a:xfrm>
            <a:off x="3660287" y="5016809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690" name="Straight Connector 689"/>
          <p:cNvCxnSpPr/>
          <p:nvPr/>
        </p:nvCxnSpPr>
        <p:spPr>
          <a:xfrm>
            <a:off x="3682883" y="5060211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Straight Connector 690"/>
          <p:cNvCxnSpPr/>
          <p:nvPr/>
        </p:nvCxnSpPr>
        <p:spPr>
          <a:xfrm>
            <a:off x="3691487" y="5077160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Connector 691"/>
          <p:cNvCxnSpPr/>
          <p:nvPr/>
        </p:nvCxnSpPr>
        <p:spPr>
          <a:xfrm>
            <a:off x="3682883" y="5094109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Connector 692"/>
          <p:cNvCxnSpPr/>
          <p:nvPr/>
        </p:nvCxnSpPr>
        <p:spPr>
          <a:xfrm>
            <a:off x="3701092" y="5044194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2" name="Snip Single Corner Rectangle 681"/>
          <p:cNvSpPr/>
          <p:nvPr/>
        </p:nvSpPr>
        <p:spPr>
          <a:xfrm rot="16200000">
            <a:off x="3707704" y="5068069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683" name="Freeform 682"/>
          <p:cNvSpPr/>
          <p:nvPr/>
        </p:nvSpPr>
        <p:spPr>
          <a:xfrm>
            <a:off x="3703075" y="5072014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684" name="Straight Connector 683"/>
          <p:cNvCxnSpPr/>
          <p:nvPr/>
        </p:nvCxnSpPr>
        <p:spPr>
          <a:xfrm>
            <a:off x="3725671" y="5115416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Straight Connector 684"/>
          <p:cNvCxnSpPr/>
          <p:nvPr/>
        </p:nvCxnSpPr>
        <p:spPr>
          <a:xfrm>
            <a:off x="3734275" y="5132365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/>
          <p:cNvCxnSpPr/>
          <p:nvPr/>
        </p:nvCxnSpPr>
        <p:spPr>
          <a:xfrm>
            <a:off x="3725671" y="5149314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Straight Connector 686"/>
          <p:cNvCxnSpPr/>
          <p:nvPr/>
        </p:nvCxnSpPr>
        <p:spPr>
          <a:xfrm>
            <a:off x="3743880" y="5099399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Flowchart: Document 673"/>
          <p:cNvSpPr/>
          <p:nvPr/>
        </p:nvSpPr>
        <p:spPr>
          <a:xfrm>
            <a:off x="4089730" y="5053056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675" name="Group 119"/>
          <p:cNvGrpSpPr/>
          <p:nvPr/>
        </p:nvGrpSpPr>
        <p:grpSpPr>
          <a:xfrm>
            <a:off x="4088167" y="5053074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76" name="Snip Single Corner Rectangle 675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677" name="Freeform 676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678" name="Straight Connector 677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8" name="Snip Single Corner Rectangle 667"/>
          <p:cNvSpPr/>
          <p:nvPr/>
        </p:nvSpPr>
        <p:spPr>
          <a:xfrm rot="16200000">
            <a:off x="3751826" y="5101871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669" name="Freeform 668"/>
          <p:cNvSpPr/>
          <p:nvPr/>
        </p:nvSpPr>
        <p:spPr>
          <a:xfrm>
            <a:off x="3747197" y="5105816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670" name="Straight Connector 669"/>
          <p:cNvCxnSpPr/>
          <p:nvPr/>
        </p:nvCxnSpPr>
        <p:spPr>
          <a:xfrm>
            <a:off x="3769793" y="5149218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Straight Connector 670"/>
          <p:cNvCxnSpPr/>
          <p:nvPr/>
        </p:nvCxnSpPr>
        <p:spPr>
          <a:xfrm>
            <a:off x="3778397" y="5166167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/>
          <p:cNvCxnSpPr/>
          <p:nvPr/>
        </p:nvCxnSpPr>
        <p:spPr>
          <a:xfrm>
            <a:off x="3769793" y="5183116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/>
          <p:cNvCxnSpPr/>
          <p:nvPr/>
        </p:nvCxnSpPr>
        <p:spPr>
          <a:xfrm>
            <a:off x="3788002" y="5133201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" name="Right Arrow 572"/>
          <p:cNvSpPr/>
          <p:nvPr/>
        </p:nvSpPr>
        <p:spPr>
          <a:xfrm>
            <a:off x="4772774" y="5084727"/>
            <a:ext cx="128364" cy="74974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662" name="Snip Single Corner Rectangle 661"/>
          <p:cNvSpPr/>
          <p:nvPr/>
        </p:nvSpPr>
        <p:spPr>
          <a:xfrm rot="16200000">
            <a:off x="4520675" y="5007048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663" name="Freeform 662"/>
          <p:cNvSpPr/>
          <p:nvPr/>
        </p:nvSpPr>
        <p:spPr>
          <a:xfrm>
            <a:off x="4516046" y="5010993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664" name="Straight Connector 663"/>
          <p:cNvCxnSpPr/>
          <p:nvPr/>
        </p:nvCxnSpPr>
        <p:spPr>
          <a:xfrm>
            <a:off x="4538642" y="5054395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/>
          <p:cNvCxnSpPr/>
          <p:nvPr/>
        </p:nvCxnSpPr>
        <p:spPr>
          <a:xfrm>
            <a:off x="4547246" y="5071344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/>
          <p:cNvCxnSpPr/>
          <p:nvPr/>
        </p:nvCxnSpPr>
        <p:spPr>
          <a:xfrm>
            <a:off x="4538642" y="5088293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Straight Connector 666"/>
          <p:cNvCxnSpPr/>
          <p:nvPr/>
        </p:nvCxnSpPr>
        <p:spPr>
          <a:xfrm>
            <a:off x="4556851" y="5038378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6" name="Snip Single Corner Rectangle 655"/>
          <p:cNvSpPr/>
          <p:nvPr/>
        </p:nvSpPr>
        <p:spPr>
          <a:xfrm rot="16200000">
            <a:off x="4563464" y="5062254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657" name="Freeform 656"/>
          <p:cNvSpPr/>
          <p:nvPr/>
        </p:nvSpPr>
        <p:spPr>
          <a:xfrm>
            <a:off x="4558835" y="5066199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658" name="Straight Connector 657"/>
          <p:cNvCxnSpPr/>
          <p:nvPr/>
        </p:nvCxnSpPr>
        <p:spPr>
          <a:xfrm>
            <a:off x="4581431" y="5109601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/>
          <p:cNvCxnSpPr/>
          <p:nvPr/>
        </p:nvCxnSpPr>
        <p:spPr>
          <a:xfrm>
            <a:off x="4590035" y="5126550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/>
          <p:cNvCxnSpPr/>
          <p:nvPr/>
        </p:nvCxnSpPr>
        <p:spPr>
          <a:xfrm>
            <a:off x="4581431" y="5143499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/>
          <p:cNvCxnSpPr/>
          <p:nvPr/>
        </p:nvCxnSpPr>
        <p:spPr>
          <a:xfrm>
            <a:off x="4599640" y="5093584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0" name="Snip Single Corner Rectangle 649"/>
          <p:cNvSpPr/>
          <p:nvPr/>
        </p:nvSpPr>
        <p:spPr>
          <a:xfrm rot="16200000">
            <a:off x="4607586" y="5096056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651" name="Freeform 650"/>
          <p:cNvSpPr/>
          <p:nvPr/>
        </p:nvSpPr>
        <p:spPr>
          <a:xfrm>
            <a:off x="4602957" y="5100001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652" name="Straight Connector 651"/>
          <p:cNvCxnSpPr/>
          <p:nvPr/>
        </p:nvCxnSpPr>
        <p:spPr>
          <a:xfrm>
            <a:off x="4625553" y="5143403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/>
          <p:cNvCxnSpPr/>
          <p:nvPr/>
        </p:nvCxnSpPr>
        <p:spPr>
          <a:xfrm>
            <a:off x="4634157" y="5160352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/>
          <p:cNvCxnSpPr/>
          <p:nvPr/>
        </p:nvCxnSpPr>
        <p:spPr>
          <a:xfrm>
            <a:off x="4625553" y="5177301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/>
          <p:cNvCxnSpPr/>
          <p:nvPr/>
        </p:nvCxnSpPr>
        <p:spPr>
          <a:xfrm>
            <a:off x="4643762" y="5127386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2" name="Flowchart: Document 641"/>
          <p:cNvSpPr/>
          <p:nvPr/>
        </p:nvSpPr>
        <p:spPr>
          <a:xfrm>
            <a:off x="4132518" y="5090543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643" name="Group 119"/>
          <p:cNvGrpSpPr/>
          <p:nvPr/>
        </p:nvGrpSpPr>
        <p:grpSpPr>
          <a:xfrm>
            <a:off x="4130955" y="5090561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44" name="Snip Single Corner Rectangle 643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645" name="Freeform 644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646" name="Straight Connector 645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4" name="Flowchart: Document 633"/>
          <p:cNvSpPr/>
          <p:nvPr/>
        </p:nvSpPr>
        <p:spPr>
          <a:xfrm>
            <a:off x="4961525" y="5053056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635" name="Group 119"/>
          <p:cNvGrpSpPr/>
          <p:nvPr/>
        </p:nvGrpSpPr>
        <p:grpSpPr>
          <a:xfrm>
            <a:off x="4959962" y="5053074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36" name="Snip Single Corner Rectangle 635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637" name="Freeform 636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638" name="Straight Connector 637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6" name="Flowchart: Document 625"/>
          <p:cNvSpPr/>
          <p:nvPr/>
        </p:nvSpPr>
        <p:spPr>
          <a:xfrm>
            <a:off x="5004313" y="5090543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627" name="Group 119"/>
          <p:cNvGrpSpPr/>
          <p:nvPr/>
        </p:nvGrpSpPr>
        <p:grpSpPr>
          <a:xfrm>
            <a:off x="5002750" y="5090561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28" name="Snip Single Corner Rectangle 627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629" name="Freeform 628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630" name="Straight Connector 629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0" name="Straight Connector 579"/>
          <p:cNvCxnSpPr/>
          <p:nvPr/>
        </p:nvCxnSpPr>
        <p:spPr>
          <a:xfrm rot="5400000">
            <a:off x="4157461" y="5165516"/>
            <a:ext cx="3748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/>
          <p:cNvCxnSpPr/>
          <p:nvPr/>
        </p:nvCxnSpPr>
        <p:spPr>
          <a:xfrm rot="5400000">
            <a:off x="3416799" y="5165516"/>
            <a:ext cx="3748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/>
          <p:cNvCxnSpPr/>
          <p:nvPr/>
        </p:nvCxnSpPr>
        <p:spPr>
          <a:xfrm rot="5400000">
            <a:off x="5056008" y="5165516"/>
            <a:ext cx="3748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" name="Right Arrow 582"/>
          <p:cNvSpPr/>
          <p:nvPr/>
        </p:nvSpPr>
        <p:spPr>
          <a:xfrm>
            <a:off x="5628534" y="5084727"/>
            <a:ext cx="128364" cy="74974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620" name="Snip Single Corner Rectangle 619"/>
          <p:cNvSpPr/>
          <p:nvPr/>
        </p:nvSpPr>
        <p:spPr>
          <a:xfrm rot="16200000">
            <a:off x="5376435" y="5007048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621" name="Freeform 620"/>
          <p:cNvSpPr/>
          <p:nvPr/>
        </p:nvSpPr>
        <p:spPr>
          <a:xfrm>
            <a:off x="5371806" y="5010993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622" name="Straight Connector 621"/>
          <p:cNvCxnSpPr/>
          <p:nvPr/>
        </p:nvCxnSpPr>
        <p:spPr>
          <a:xfrm>
            <a:off x="5394402" y="5054395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/>
          <p:cNvCxnSpPr/>
          <p:nvPr/>
        </p:nvCxnSpPr>
        <p:spPr>
          <a:xfrm>
            <a:off x="5403006" y="5071344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/>
          <p:cNvCxnSpPr/>
          <p:nvPr/>
        </p:nvCxnSpPr>
        <p:spPr>
          <a:xfrm>
            <a:off x="5394402" y="5088293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/>
          <p:cNvCxnSpPr/>
          <p:nvPr/>
        </p:nvCxnSpPr>
        <p:spPr>
          <a:xfrm>
            <a:off x="5412611" y="5038378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" name="Snip Single Corner Rectangle 613"/>
          <p:cNvSpPr/>
          <p:nvPr/>
        </p:nvSpPr>
        <p:spPr>
          <a:xfrm rot="16200000">
            <a:off x="5419223" y="5062254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615" name="Freeform 614"/>
          <p:cNvSpPr/>
          <p:nvPr/>
        </p:nvSpPr>
        <p:spPr>
          <a:xfrm>
            <a:off x="5414594" y="5066199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616" name="Straight Connector 615"/>
          <p:cNvCxnSpPr/>
          <p:nvPr/>
        </p:nvCxnSpPr>
        <p:spPr>
          <a:xfrm>
            <a:off x="5437190" y="5109601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/>
          <p:cNvCxnSpPr/>
          <p:nvPr/>
        </p:nvCxnSpPr>
        <p:spPr>
          <a:xfrm>
            <a:off x="5445794" y="5126550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/>
          <p:cNvCxnSpPr/>
          <p:nvPr/>
        </p:nvCxnSpPr>
        <p:spPr>
          <a:xfrm>
            <a:off x="5437190" y="5143499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/>
          <p:cNvCxnSpPr/>
          <p:nvPr/>
        </p:nvCxnSpPr>
        <p:spPr>
          <a:xfrm>
            <a:off x="5455399" y="5093584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8" name="Snip Single Corner Rectangle 607"/>
          <p:cNvSpPr/>
          <p:nvPr/>
        </p:nvSpPr>
        <p:spPr>
          <a:xfrm rot="16200000">
            <a:off x="5463346" y="5096056"/>
            <a:ext cx="92692" cy="98102"/>
          </a:xfrm>
          <a:prstGeom prst="snip1Rect">
            <a:avLst>
              <a:gd name="adj" fmla="val 35138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sp>
        <p:nvSpPr>
          <p:cNvPr id="609" name="Freeform 608"/>
          <p:cNvSpPr/>
          <p:nvPr/>
        </p:nvSpPr>
        <p:spPr>
          <a:xfrm>
            <a:off x="5458717" y="5100001"/>
            <a:ext cx="39803" cy="35394"/>
          </a:xfrm>
          <a:custGeom>
            <a:avLst/>
            <a:gdLst>
              <a:gd name="connsiteX0" fmla="*/ 0 w 331694"/>
              <a:gd name="connsiteY0" fmla="*/ 349624 h 361577"/>
              <a:gd name="connsiteX1" fmla="*/ 188259 w 331694"/>
              <a:gd name="connsiteY1" fmla="*/ 286871 h 361577"/>
              <a:gd name="connsiteX2" fmla="*/ 304800 w 331694"/>
              <a:gd name="connsiteY2" fmla="*/ 313765 h 361577"/>
              <a:gd name="connsiteX3" fmla="*/ 331694 w 331694"/>
              <a:gd name="connsiteY3" fmla="*/ 0 h 36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94" h="361577">
                <a:moveTo>
                  <a:pt x="0" y="349624"/>
                </a:moveTo>
                <a:cubicBezTo>
                  <a:pt x="68729" y="321235"/>
                  <a:pt x="137459" y="292847"/>
                  <a:pt x="188259" y="286871"/>
                </a:cubicBezTo>
                <a:cubicBezTo>
                  <a:pt x="239059" y="280895"/>
                  <a:pt x="280894" y="361577"/>
                  <a:pt x="304800" y="313765"/>
                </a:cubicBezTo>
                <a:cubicBezTo>
                  <a:pt x="328706" y="265953"/>
                  <a:pt x="331694" y="0"/>
                  <a:pt x="331694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cxnSp>
        <p:nvCxnSpPr>
          <p:cNvPr id="610" name="Straight Connector 609"/>
          <p:cNvCxnSpPr/>
          <p:nvPr/>
        </p:nvCxnSpPr>
        <p:spPr>
          <a:xfrm>
            <a:off x="5481313" y="5143403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/>
          <p:cNvCxnSpPr/>
          <p:nvPr/>
        </p:nvCxnSpPr>
        <p:spPr>
          <a:xfrm>
            <a:off x="5489917" y="5160352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/>
          <p:cNvCxnSpPr/>
          <p:nvPr/>
        </p:nvCxnSpPr>
        <p:spPr>
          <a:xfrm>
            <a:off x="5481313" y="5177301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Connector 612"/>
          <p:cNvCxnSpPr/>
          <p:nvPr/>
        </p:nvCxnSpPr>
        <p:spPr>
          <a:xfrm>
            <a:off x="5499522" y="5127386"/>
            <a:ext cx="5161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" name="Flowchart: Document 599"/>
          <p:cNvSpPr/>
          <p:nvPr/>
        </p:nvSpPr>
        <p:spPr>
          <a:xfrm>
            <a:off x="5817284" y="5053056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601" name="Group 119"/>
          <p:cNvGrpSpPr/>
          <p:nvPr/>
        </p:nvGrpSpPr>
        <p:grpSpPr>
          <a:xfrm>
            <a:off x="5815721" y="5053074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02" name="Snip Single Corner Rectangle 601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603" name="Freeform 602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604" name="Straight Connector 603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2" name="Flowchart: Document 591"/>
          <p:cNvSpPr/>
          <p:nvPr/>
        </p:nvSpPr>
        <p:spPr>
          <a:xfrm>
            <a:off x="5860072" y="5090543"/>
            <a:ext cx="128364" cy="11246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+mj-lt"/>
            </a:endParaRPr>
          </a:p>
        </p:txBody>
      </p:sp>
      <p:grpSp>
        <p:nvGrpSpPr>
          <p:cNvPr id="593" name="Group 119"/>
          <p:cNvGrpSpPr/>
          <p:nvPr/>
        </p:nvGrpSpPr>
        <p:grpSpPr>
          <a:xfrm>
            <a:off x="5858509" y="5090561"/>
            <a:ext cx="100025" cy="92692"/>
            <a:chOff x="3518775" y="3099604"/>
            <a:chExt cx="837204" cy="833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94" name="Snip Single Corner Rectangle 593"/>
            <p:cNvSpPr/>
            <p:nvPr/>
          </p:nvSpPr>
          <p:spPr>
            <a:xfrm rot="16200000">
              <a:off x="3528703" y="3105782"/>
              <a:ext cx="833454" cy="821098"/>
            </a:xfrm>
            <a:prstGeom prst="snip1Rect">
              <a:avLst>
                <a:gd name="adj" fmla="val 35138"/>
              </a:avLst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sp>
          <p:nvSpPr>
            <p:cNvPr id="595" name="Freeform 594"/>
            <p:cNvSpPr/>
            <p:nvPr/>
          </p:nvSpPr>
          <p:spPr>
            <a:xfrm>
              <a:off x="3518775" y="3110753"/>
              <a:ext cx="333145" cy="318247"/>
            </a:xfrm>
            <a:custGeom>
              <a:avLst/>
              <a:gdLst>
                <a:gd name="connsiteX0" fmla="*/ 0 w 331694"/>
                <a:gd name="connsiteY0" fmla="*/ 349624 h 361577"/>
                <a:gd name="connsiteX1" fmla="*/ 188259 w 331694"/>
                <a:gd name="connsiteY1" fmla="*/ 286871 h 361577"/>
                <a:gd name="connsiteX2" fmla="*/ 304800 w 331694"/>
                <a:gd name="connsiteY2" fmla="*/ 313765 h 361577"/>
                <a:gd name="connsiteX3" fmla="*/ 331694 w 331694"/>
                <a:gd name="connsiteY3" fmla="*/ 0 h 36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361577">
                  <a:moveTo>
                    <a:pt x="0" y="349624"/>
                  </a:moveTo>
                  <a:cubicBezTo>
                    <a:pt x="68729" y="321235"/>
                    <a:pt x="137459" y="292847"/>
                    <a:pt x="188259" y="286871"/>
                  </a:cubicBezTo>
                  <a:cubicBezTo>
                    <a:pt x="239059" y="280895"/>
                    <a:pt x="280894" y="361577"/>
                    <a:pt x="304800" y="313765"/>
                  </a:cubicBezTo>
                  <a:cubicBezTo>
                    <a:pt x="328706" y="265953"/>
                    <a:pt x="331694" y="0"/>
                    <a:pt x="331694" y="0"/>
                  </a:cubicBezTo>
                </a:path>
              </a:pathLst>
            </a:cu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1600" dirty="0">
                <a:latin typeface="+mj-lt"/>
              </a:endParaRPr>
            </a:p>
          </p:txBody>
        </p:sp>
        <p:cxnSp>
          <p:nvCxnSpPr>
            <p:cNvPr id="596" name="Straight Connector 595"/>
            <p:cNvCxnSpPr/>
            <p:nvPr/>
          </p:nvCxnSpPr>
          <p:spPr>
            <a:xfrm>
              <a:off x="3707904" y="35010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/>
            <p:cNvCxnSpPr/>
            <p:nvPr/>
          </p:nvCxnSpPr>
          <p:spPr>
            <a:xfrm>
              <a:off x="3779912" y="36534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>
              <a:off x="3707904" y="3805808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>
              <a:off x="3860304" y="3356992"/>
              <a:ext cx="432048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9" name="Straight Connector 588"/>
          <p:cNvCxnSpPr/>
          <p:nvPr/>
        </p:nvCxnSpPr>
        <p:spPr>
          <a:xfrm rot="5400000">
            <a:off x="5911768" y="5165516"/>
            <a:ext cx="3748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Arrow Connector 589"/>
          <p:cNvCxnSpPr/>
          <p:nvPr/>
        </p:nvCxnSpPr>
        <p:spPr>
          <a:xfrm>
            <a:off x="3604233" y="5406315"/>
            <a:ext cx="727396" cy="82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4" name="Picture 3" descr="C:\Users\Georg\AppData\Local\Microsoft\Windows\Temporary Internet Files\Content.IE5\313XRD52\MM90018924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58243"/>
            <a:ext cx="3603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8" name="Diamond 297"/>
          <p:cNvSpPr/>
          <p:nvPr/>
        </p:nvSpPr>
        <p:spPr>
          <a:xfrm>
            <a:off x="4355976" y="5478323"/>
            <a:ext cx="411360" cy="360042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0" dirty="0">
              <a:latin typeface="+mj-lt"/>
            </a:endParaRPr>
          </a:p>
        </p:txBody>
      </p:sp>
      <p:sp>
        <p:nvSpPr>
          <p:cNvPr id="299" name="TextBox 298"/>
          <p:cNvSpPr txBox="1"/>
          <p:nvPr/>
        </p:nvSpPr>
        <p:spPr bwMode="auto">
          <a:xfrm>
            <a:off x="4331476" y="5590535"/>
            <a:ext cx="411124" cy="277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0" name="TextBox 299"/>
          <p:cNvSpPr txBox="1"/>
          <p:nvPr/>
        </p:nvSpPr>
        <p:spPr bwMode="auto">
          <a:xfrm>
            <a:off x="4376900" y="5508309"/>
            <a:ext cx="411124" cy="277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MS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9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78988" y="5622339"/>
            <a:ext cx="29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0" name="Diamond 699"/>
          <p:cNvSpPr/>
          <p:nvPr/>
        </p:nvSpPr>
        <p:spPr>
          <a:xfrm>
            <a:off x="5444568" y="5478323"/>
            <a:ext cx="411360" cy="360042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0" dirty="0">
              <a:latin typeface="+mj-lt"/>
            </a:endParaRPr>
          </a:p>
        </p:txBody>
      </p:sp>
      <p:sp>
        <p:nvSpPr>
          <p:cNvPr id="701" name="TextBox 700"/>
          <p:cNvSpPr txBox="1"/>
          <p:nvPr/>
        </p:nvSpPr>
        <p:spPr bwMode="auto">
          <a:xfrm>
            <a:off x="5420068" y="5590535"/>
            <a:ext cx="411124" cy="277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2" name="TextBox 701"/>
          <p:cNvSpPr txBox="1"/>
          <p:nvPr/>
        </p:nvSpPr>
        <p:spPr bwMode="auto">
          <a:xfrm>
            <a:off x="5465492" y="5508309"/>
            <a:ext cx="411124" cy="277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MS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99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67580" y="5622339"/>
            <a:ext cx="29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" name="Diamond 705"/>
          <p:cNvSpPr/>
          <p:nvPr/>
        </p:nvSpPr>
        <p:spPr>
          <a:xfrm>
            <a:off x="5973124" y="5478323"/>
            <a:ext cx="411360" cy="360042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0" dirty="0">
              <a:latin typeface="+mj-lt"/>
            </a:endParaRPr>
          </a:p>
        </p:txBody>
      </p:sp>
      <p:sp>
        <p:nvSpPr>
          <p:cNvPr id="707" name="TextBox 706"/>
          <p:cNvSpPr txBox="1"/>
          <p:nvPr/>
        </p:nvSpPr>
        <p:spPr bwMode="auto">
          <a:xfrm>
            <a:off x="5948624" y="5590535"/>
            <a:ext cx="411124" cy="277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8" name="TextBox 707"/>
          <p:cNvSpPr txBox="1"/>
          <p:nvPr/>
        </p:nvSpPr>
        <p:spPr bwMode="auto">
          <a:xfrm>
            <a:off x="5994048" y="5508309"/>
            <a:ext cx="411124" cy="277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MS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0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6136" y="5622339"/>
            <a:ext cx="29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9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259693"/>
              </p:ext>
            </p:extLst>
          </p:nvPr>
        </p:nvGraphicFramePr>
        <p:xfrm>
          <a:off x="2267744" y="4638726"/>
          <a:ext cx="216024" cy="43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" name="Clip" r:id="rId16" imgW="1430280" imgH="3435120" progId="">
                  <p:embed/>
                </p:oleObj>
              </mc:Choice>
              <mc:Fallback>
                <p:oleObj name="Clip" r:id="rId16" imgW="1430280" imgH="3435120" progId="">
                  <p:embed/>
                  <p:pic>
                    <p:nvPicPr>
                      <p:cNvPr id="0" name="Picture 2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638726"/>
                        <a:ext cx="216024" cy="432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8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952230"/>
              </p:ext>
            </p:extLst>
          </p:nvPr>
        </p:nvGraphicFramePr>
        <p:xfrm>
          <a:off x="2555776" y="4903986"/>
          <a:ext cx="215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" name="Clip" r:id="rId17" imgW="1430280" imgH="3435120" progId="">
                  <p:embed/>
                </p:oleObj>
              </mc:Choice>
              <mc:Fallback>
                <p:oleObj name="Clip" r:id="rId17" imgW="1430280" imgH="3435120" progId="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903986"/>
                        <a:ext cx="215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" name="textruta 185"/>
          <p:cNvSpPr txBox="1"/>
          <p:nvPr/>
        </p:nvSpPr>
        <p:spPr>
          <a:xfrm>
            <a:off x="6488237" y="550830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MS Project™, MS Excel™</a:t>
            </a:r>
          </a:p>
          <a:p>
            <a:r>
              <a:rPr lang="en-US" sz="1200" dirty="0" err="1" smtClean="0"/>
              <a:t>MindJet</a:t>
            </a:r>
            <a:r>
              <a:rPr lang="en-US" sz="1200" dirty="0" smtClean="0"/>
              <a:t>™, Open </a:t>
            </a:r>
            <a:r>
              <a:rPr lang="en-US" sz="1200" dirty="0"/>
              <a:t>Project™, </a:t>
            </a:r>
          </a:p>
          <a:p>
            <a:r>
              <a:rPr lang="en-US" sz="1200" dirty="0" smtClean="0"/>
              <a:t>Rational Team Concert™, etc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386358" y="3164890"/>
            <a:ext cx="1457052" cy="1462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" name="textruta 182"/>
          <p:cNvSpPr txBox="1"/>
          <p:nvPr/>
        </p:nvSpPr>
        <p:spPr>
          <a:xfrm>
            <a:off x="1730158" y="3413517"/>
            <a:ext cx="100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Prestudy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6256" y="3961411"/>
            <a:ext cx="1872207" cy="124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1" name="Picture 4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2348" y="1517883"/>
            <a:ext cx="738794" cy="6290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9" name="Cloud 78"/>
          <p:cNvSpPr/>
          <p:nvPr/>
        </p:nvSpPr>
        <p:spPr bwMode="auto">
          <a:xfrm>
            <a:off x="1331640" y="2021939"/>
            <a:ext cx="781233" cy="504825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80" name="TextBox 101"/>
          <p:cNvSpPr txBox="1">
            <a:spLocks noChangeArrowheads="1"/>
          </p:cNvSpPr>
          <p:nvPr/>
        </p:nvSpPr>
        <p:spPr bwMode="auto">
          <a:xfrm>
            <a:off x="1354419" y="2040403"/>
            <a:ext cx="951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latin typeface="+mj-lt"/>
              </a:rPr>
              <a:t>Baseline planning</a:t>
            </a:r>
            <a:endParaRPr lang="en-US" sz="1200" dirty="0">
              <a:latin typeface="+mj-lt"/>
            </a:endParaRPr>
          </a:p>
        </p:txBody>
      </p:sp>
      <p:sp>
        <p:nvSpPr>
          <p:cNvPr id="187" name="TextBox 186"/>
          <p:cNvSpPr txBox="1"/>
          <p:nvPr/>
        </p:nvSpPr>
        <p:spPr bwMode="auto">
          <a:xfrm>
            <a:off x="405061" y="3692444"/>
            <a:ext cx="405731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100" dirty="0" smtClean="0">
                <a:solidFill>
                  <a:schemeClr val="bg1"/>
                </a:solidFill>
                <a:latin typeface="+mj-lt"/>
              </a:rPr>
              <a:t>TG</a:t>
            </a:r>
            <a:endParaRPr lang="sv-SE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8" name="TextBox 53"/>
          <p:cNvSpPr txBox="1">
            <a:spLocks noChangeArrowheads="1"/>
          </p:cNvSpPr>
          <p:nvPr/>
        </p:nvSpPr>
        <p:spPr bwMode="auto">
          <a:xfrm>
            <a:off x="621085" y="3682881"/>
            <a:ext cx="1368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</a:rPr>
              <a:t>Forecast Period</a:t>
            </a:r>
            <a:endParaRPr lang="en-US" sz="1400" dirty="0">
              <a:latin typeface="+mj-lt"/>
            </a:endParaRPr>
          </a:p>
        </p:txBody>
      </p:sp>
      <p:sp>
        <p:nvSpPr>
          <p:cNvPr id="243" name="Pentagon 242"/>
          <p:cNvSpPr/>
          <p:nvPr/>
        </p:nvSpPr>
        <p:spPr>
          <a:xfrm>
            <a:off x="460047" y="3701494"/>
            <a:ext cx="1529190" cy="23449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319" name="TextBox 318"/>
          <p:cNvSpPr txBox="1"/>
          <p:nvPr/>
        </p:nvSpPr>
        <p:spPr bwMode="auto">
          <a:xfrm>
            <a:off x="405061" y="3704161"/>
            <a:ext cx="40573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TG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0" name="TextBox 53"/>
          <p:cNvSpPr txBox="1">
            <a:spLocks noChangeArrowheads="1"/>
          </p:cNvSpPr>
          <p:nvPr/>
        </p:nvSpPr>
        <p:spPr bwMode="auto">
          <a:xfrm>
            <a:off x="621085" y="3701359"/>
            <a:ext cx="1368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Forecast Period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193" name="Objec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382161"/>
              </p:ext>
            </p:extLst>
          </p:nvPr>
        </p:nvGraphicFramePr>
        <p:xfrm>
          <a:off x="2483768" y="1589891"/>
          <a:ext cx="43204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" name="Microsoft ClipArt Gallery" r:id="rId20" imgW="3686040" imgH="5661000" progId="">
                  <p:embed/>
                </p:oleObj>
              </mc:Choice>
              <mc:Fallback>
                <p:oleObj name="Microsoft ClipArt Gallery" r:id="rId20" imgW="3686040" imgH="5661000" progId="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589891"/>
                        <a:ext cx="432048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Rak 43"/>
          <p:cNvCxnSpPr/>
          <p:nvPr/>
        </p:nvCxnSpPr>
        <p:spPr>
          <a:xfrm>
            <a:off x="3117619" y="2021939"/>
            <a:ext cx="2966549" cy="0"/>
          </a:xfrm>
          <a:prstGeom prst="line">
            <a:avLst/>
          </a:prstGeom>
          <a:ln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2" name="TextBox 218"/>
          <p:cNvSpPr txBox="1"/>
          <p:nvPr/>
        </p:nvSpPr>
        <p:spPr>
          <a:xfrm>
            <a:off x="6442174" y="3411577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Operations</a:t>
            </a:r>
          </a:p>
        </p:txBody>
      </p:sp>
      <p:sp>
        <p:nvSpPr>
          <p:cNvPr id="275" name="Diamond 274"/>
          <p:cNvSpPr/>
          <p:nvPr/>
        </p:nvSpPr>
        <p:spPr>
          <a:xfrm>
            <a:off x="4011078" y="3864161"/>
            <a:ext cx="411360" cy="360042"/>
          </a:xfrm>
          <a:prstGeom prst="diamo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0" dirty="0">
              <a:latin typeface="+mj-lt"/>
            </a:endParaRPr>
          </a:p>
        </p:txBody>
      </p:sp>
      <p:sp>
        <p:nvSpPr>
          <p:cNvPr id="276" name="TextBox 275"/>
          <p:cNvSpPr txBox="1"/>
          <p:nvPr/>
        </p:nvSpPr>
        <p:spPr bwMode="auto">
          <a:xfrm>
            <a:off x="3995936" y="3976373"/>
            <a:ext cx="411124" cy="277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7" name="TextBox 276"/>
          <p:cNvSpPr txBox="1"/>
          <p:nvPr/>
        </p:nvSpPr>
        <p:spPr bwMode="auto">
          <a:xfrm>
            <a:off x="4041360" y="3904364"/>
            <a:ext cx="411124" cy="277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MS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9" name="Diamond 278"/>
          <p:cNvSpPr/>
          <p:nvPr/>
        </p:nvSpPr>
        <p:spPr>
          <a:xfrm>
            <a:off x="5019190" y="3864161"/>
            <a:ext cx="411360" cy="360042"/>
          </a:xfrm>
          <a:prstGeom prst="diamo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0" dirty="0">
              <a:latin typeface="+mj-lt"/>
            </a:endParaRPr>
          </a:p>
        </p:txBody>
      </p:sp>
      <p:sp>
        <p:nvSpPr>
          <p:cNvPr id="280" name="TextBox 279"/>
          <p:cNvSpPr txBox="1"/>
          <p:nvPr/>
        </p:nvSpPr>
        <p:spPr bwMode="auto">
          <a:xfrm>
            <a:off x="5004048" y="3976373"/>
            <a:ext cx="411124" cy="277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1" name="TextBox 280"/>
          <p:cNvSpPr txBox="1"/>
          <p:nvPr/>
        </p:nvSpPr>
        <p:spPr bwMode="auto">
          <a:xfrm>
            <a:off x="5049472" y="3904364"/>
            <a:ext cx="411124" cy="277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MS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3" name="Diamond 282"/>
          <p:cNvSpPr/>
          <p:nvPr/>
        </p:nvSpPr>
        <p:spPr>
          <a:xfrm>
            <a:off x="5858786" y="3864161"/>
            <a:ext cx="411360" cy="360042"/>
          </a:xfrm>
          <a:prstGeom prst="diamo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0" dirty="0">
              <a:latin typeface="+mj-lt"/>
            </a:endParaRPr>
          </a:p>
        </p:txBody>
      </p:sp>
      <p:sp>
        <p:nvSpPr>
          <p:cNvPr id="284" name="TextBox 283"/>
          <p:cNvSpPr txBox="1"/>
          <p:nvPr/>
        </p:nvSpPr>
        <p:spPr bwMode="auto">
          <a:xfrm>
            <a:off x="5843644" y="3976373"/>
            <a:ext cx="411124" cy="277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5" name="TextBox 284"/>
          <p:cNvSpPr txBox="1"/>
          <p:nvPr/>
        </p:nvSpPr>
        <p:spPr bwMode="auto">
          <a:xfrm>
            <a:off x="5889068" y="3904364"/>
            <a:ext cx="411124" cy="277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MS</a:t>
            </a: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9" name="TextBox 710"/>
          <p:cNvSpPr txBox="1"/>
          <p:nvPr/>
        </p:nvSpPr>
        <p:spPr>
          <a:xfrm>
            <a:off x="1713751" y="4811087"/>
            <a:ext cx="909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latin typeface="+mj-lt"/>
              </a:rPr>
              <a:t>Team </a:t>
            </a:r>
          </a:p>
          <a:p>
            <a:r>
              <a:rPr lang="sv-SE" sz="1400" dirty="0" smtClean="0">
                <a:latin typeface="+mj-lt"/>
              </a:rPr>
              <a:t>Managers</a:t>
            </a:r>
            <a:endParaRPr lang="sv-SE" sz="1400" dirty="0">
              <a:latin typeface="+mj-lt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419872" y="1628800"/>
            <a:ext cx="2498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+mj-lt"/>
              </a:rPr>
              <a:t>Project </a:t>
            </a:r>
            <a:r>
              <a:rPr lang="sv-SE" sz="2400" dirty="0" err="1">
                <a:solidFill>
                  <a:srgbClr val="FF0000"/>
                </a:solidFill>
                <a:latin typeface="+mj-lt"/>
              </a:rPr>
              <a:t>R</a:t>
            </a:r>
            <a:r>
              <a:rPr lang="sv-SE" sz="2400" dirty="0" err="1" smtClean="0">
                <a:solidFill>
                  <a:srgbClr val="FF0000"/>
                </a:solidFill>
                <a:latin typeface="+mj-lt"/>
              </a:rPr>
              <a:t>ealization</a:t>
            </a:r>
            <a:endParaRPr lang="sv-SE" sz="2400" dirty="0">
              <a:latin typeface="+mj-lt"/>
            </a:endParaRPr>
          </a:p>
        </p:txBody>
      </p:sp>
      <p:sp>
        <p:nvSpPr>
          <p:cNvPr id="711" name="TextBox 710"/>
          <p:cNvSpPr txBox="1"/>
          <p:nvPr/>
        </p:nvSpPr>
        <p:spPr>
          <a:xfrm>
            <a:off x="1569735" y="3985900"/>
            <a:ext cx="842025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dirty="0" smtClean="0">
                <a:latin typeface="+mj-lt"/>
              </a:rPr>
              <a:t>Product</a:t>
            </a:r>
          </a:p>
          <a:p>
            <a:r>
              <a:rPr lang="sv-SE" sz="1400" dirty="0" smtClean="0">
                <a:latin typeface="+mj-lt"/>
              </a:rPr>
              <a:t>Manager</a:t>
            </a:r>
            <a:endParaRPr lang="sv-SE" sz="1400" dirty="0">
              <a:latin typeface="+mj-lt"/>
            </a:endParaRPr>
          </a:p>
        </p:txBody>
      </p:sp>
      <p:graphicFrame>
        <p:nvGraphicFramePr>
          <p:cNvPr id="3099" name="Objec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765916"/>
              </p:ext>
            </p:extLst>
          </p:nvPr>
        </p:nvGraphicFramePr>
        <p:xfrm>
          <a:off x="2254490" y="3958116"/>
          <a:ext cx="215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" name="Clip" r:id="rId21" imgW="1430280" imgH="3435120" progId="">
                  <p:embed/>
                </p:oleObj>
              </mc:Choice>
              <mc:Fallback>
                <p:oleObj name="Clip" r:id="rId21" imgW="1430280" imgH="3435120" progId="">
                  <p:embed/>
                  <p:pic>
                    <p:nvPicPr>
                      <p:cNvPr id="0" name="Picture 2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490" y="3958116"/>
                        <a:ext cx="215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Excelmodellens ursprung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1556792"/>
            <a:ext cx="8820472" cy="4389120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 2008 hade styrgruppen </a:t>
            </a:r>
            <a:r>
              <a:rPr lang="sv-SE" dirty="0"/>
              <a:t>på Outokumpu </a:t>
            </a:r>
            <a:r>
              <a:rPr lang="sv-SE" dirty="0" smtClean="0"/>
              <a:t>tappat förtroendet för att ett SAP-projekt skulle gå i mål. Den nya projektledaren Jan Värmon efterfrågade en enkel modell för planering och uppföljning och engagerade undertecknad föreläsare.</a:t>
            </a:r>
          </a:p>
          <a:p>
            <a:r>
              <a:rPr lang="sv-SE" dirty="0" smtClean="0"/>
              <a:t>Uppgiften löstes med 13 Excelmodeller – en för varje team (delprojekt). Under de 15 månader som följde leverades ca 130 000 mantimmar och projektet slutfördes med förväntat resultat något år senare. </a:t>
            </a:r>
          </a:p>
          <a:p>
            <a:r>
              <a:rPr lang="sv-SE" dirty="0" smtClean="0"/>
              <a:t>Spontan kommentar från en delprojektledare: </a:t>
            </a:r>
          </a:p>
          <a:p>
            <a:pPr marL="365760" lvl="1" indent="0">
              <a:buNone/>
            </a:pPr>
            <a:r>
              <a:rPr lang="sv-SE" dirty="0" smtClean="0"/>
              <a:t>”</a:t>
            </a:r>
            <a:r>
              <a:rPr lang="sv-SE" i="1" dirty="0" smtClean="0"/>
              <a:t>Hade vi arbetet så här från början skulle vi varit klara för två år sedan!</a:t>
            </a:r>
            <a:r>
              <a:rPr lang="sv-SE" dirty="0" smtClean="0"/>
              <a:t>”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921-A206-4D6B-84E1-23EA8F4A8113}" type="datetime1">
              <a:rPr lang="sv-SE" smtClean="0"/>
              <a:t>2014-01-07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Copyright: Georg Silber, 2012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07FB-F461-4E40-A4B0-93D8EF9FECFE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78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13305</TotalTime>
  <Words>1144</Words>
  <Application>Microsoft Office PowerPoint</Application>
  <PresentationFormat>Bildspel på skärmen (4:3)</PresentationFormat>
  <Paragraphs>294</Paragraphs>
  <Slides>22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3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Flöde</vt:lpstr>
      <vt:lpstr>Clip</vt:lpstr>
      <vt:lpstr>Microsoft ClipArt Gallery</vt:lpstr>
      <vt:lpstr>Kalkylblad</vt:lpstr>
      <vt:lpstr>Lyckas med Agila projekt</vt:lpstr>
      <vt:lpstr>Ln4 Solutions AB, Georg Silber</vt:lpstr>
      <vt:lpstr>Goda erfarenheter!</vt:lpstr>
      <vt:lpstr>Problem finns i alla projekt !</vt:lpstr>
      <vt:lpstr>Transparens – Genomsynlig (Def. i Wikipedia: Insyn )</vt:lpstr>
      <vt:lpstr>Vad innebär ett agilt projekt?</vt:lpstr>
      <vt:lpstr>Myten om projekttriangeln</vt:lpstr>
      <vt:lpstr>Livscykelmodell</vt:lpstr>
      <vt:lpstr>Excelmodellens ursprung</vt:lpstr>
      <vt:lpstr>Projektledarens måsten</vt:lpstr>
      <vt:lpstr>Projektledarens 5+2 måsten</vt:lpstr>
      <vt:lpstr>Också viktiga</vt:lpstr>
      <vt:lpstr>Baseline</vt:lpstr>
      <vt:lpstr>Resursplanering, agil</vt:lpstr>
      <vt:lpstr>Lean and Agile Teamwork </vt:lpstr>
      <vt:lpstr>Uppföljning mot plan, EV</vt:lpstr>
      <vt:lpstr>Enkelt att räkna ut EV index</vt:lpstr>
      <vt:lpstr>Analys à la ”Gartner” med EV </vt:lpstr>
      <vt:lpstr>Roadmap &amp; Milstolpar, agilt</vt:lpstr>
      <vt:lpstr>Definiera projektets mål</vt:lpstr>
      <vt:lpstr>Projektets effektmål och krav, agilt, EV</vt:lpstr>
      <vt:lpstr>Vill du veta mer ????????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 Silber</dc:creator>
  <cp:lastModifiedBy>Silber</cp:lastModifiedBy>
  <cp:revision>117</cp:revision>
  <cp:lastPrinted>2012-10-01T23:22:24Z</cp:lastPrinted>
  <dcterms:created xsi:type="dcterms:W3CDTF">2012-09-11T14:42:41Z</dcterms:created>
  <dcterms:modified xsi:type="dcterms:W3CDTF">2014-01-07T12:49:31Z</dcterms:modified>
</cp:coreProperties>
</file>